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08"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41" autoAdjust="0"/>
    <p:restoredTop sz="86380" autoAdjust="0"/>
  </p:normalViewPr>
  <p:slideViewPr>
    <p:cSldViewPr>
      <p:cViewPr>
        <p:scale>
          <a:sx n="66" d="100"/>
          <a:sy n="66" d="100"/>
        </p:scale>
        <p:origin x="-2142" y="-258"/>
      </p:cViewPr>
      <p:guideLst>
        <p:guide orient="horz" pos="2160"/>
        <p:guide pos="2880"/>
      </p:guideLst>
    </p:cSldViewPr>
  </p:slideViewPr>
  <p:outlineViewPr>
    <p:cViewPr>
      <p:scale>
        <a:sx n="33" d="100"/>
        <a:sy n="33" d="100"/>
      </p:scale>
      <p:origin x="126" y="60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BDF76518-A424-4D92-ACB3-B76F80035A4D}" type="slidenum">
              <a:rPr lang="ar-IQ" smtClean="0"/>
              <a:pPr/>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BDF76518-A424-4D92-ACB3-B76F80035A4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78D483-0CF1-486C-9704-660A00E43FE2}" type="datetimeFigureOut">
              <a:rPr lang="ar-IQ" smtClean="0"/>
              <a:pPr/>
              <a:t>08/04/1440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F76518-A424-4D92-ACB3-B76F80035A4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mtClean="0"/>
              <a:t/>
            </a:r>
            <a:br>
              <a:rPr lang="ar-IQ" smtClean="0"/>
            </a:br>
            <a:r>
              <a:rPr lang="ar-IQ" smtClean="0"/>
              <a:t/>
            </a:r>
            <a:br>
              <a:rPr lang="ar-IQ" smtClean="0"/>
            </a:br>
            <a:r>
              <a:rPr lang="ar-IQ" smtClean="0"/>
              <a:t/>
            </a:r>
            <a:br>
              <a:rPr lang="ar-IQ" smtClean="0"/>
            </a:br>
            <a:r>
              <a:rPr lang="ar-IQ" smtClean="0"/>
              <a:t/>
            </a:r>
            <a:br>
              <a:rPr lang="ar-IQ" smtClean="0"/>
            </a:br>
            <a:r>
              <a:rPr lang="ar-IQ" smtClean="0"/>
              <a:t>محاضرات طرائق التدريس العملي</a:t>
            </a:r>
            <a:r>
              <a:rPr lang="en-US" smtClean="0"/>
              <a:t/>
            </a:r>
            <a:br>
              <a:rPr lang="en-US" smtClean="0"/>
            </a:b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أ.د لقمان عمران </a:t>
            </a:r>
            <a:r>
              <a:rPr lang="ar-IQ" dirty="0" err="1" smtClean="0">
                <a:solidFill>
                  <a:srgbClr val="FF0000"/>
                </a:solidFill>
              </a:rPr>
              <a:t>شنين</a:t>
            </a:r>
            <a:endParaRPr lang="en-US" dirty="0" smtClean="0">
              <a:solidFill>
                <a:srgbClr val="FF0000"/>
              </a:solidFill>
            </a:endParaRPr>
          </a:p>
          <a:p>
            <a:r>
              <a:rPr lang="ar-IQ" dirty="0" smtClean="0">
                <a:solidFill>
                  <a:srgbClr val="FF0000"/>
                </a:solidFill>
              </a:rPr>
              <a:t>1439هــ                                                  </a:t>
            </a:r>
            <a:r>
              <a:rPr lang="ar-IQ" dirty="0" smtClean="0">
                <a:solidFill>
                  <a:srgbClr val="FF0000"/>
                </a:solidFill>
              </a:rPr>
              <a:t>2018 </a:t>
            </a:r>
            <a:r>
              <a:rPr lang="ar-IQ" dirty="0" err="1" smtClean="0"/>
              <a:t>م</a:t>
            </a:r>
            <a:endParaRPr lang="ar-IQ" dirty="0"/>
          </a:p>
        </p:txBody>
      </p:sp>
      <p:sp>
        <p:nvSpPr>
          <p:cNvPr id="4" name="مربع نص 3"/>
          <p:cNvSpPr txBox="1"/>
          <p:nvPr/>
        </p:nvSpPr>
        <p:spPr>
          <a:xfrm>
            <a:off x="214282" y="285728"/>
            <a:ext cx="8715436" cy="369332"/>
          </a:xfrm>
          <a:prstGeom prst="rect">
            <a:avLst/>
          </a:prstGeom>
          <a:noFill/>
        </p:spPr>
        <p:txBody>
          <a:bodyPr wrap="square" rtlCol="1">
            <a:spAutoFit/>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428604"/>
            <a:ext cx="8429684" cy="5878532"/>
          </a:xfrm>
          <a:prstGeom prst="rect">
            <a:avLst/>
          </a:prstGeom>
          <a:noFill/>
        </p:spPr>
        <p:txBody>
          <a:bodyPr wrap="square" rtlCol="1">
            <a:spAutoFit/>
          </a:bodyPr>
          <a:lstStyle/>
          <a:p>
            <a:r>
              <a:rPr lang="ar-IQ" sz="2000" dirty="0" smtClean="0">
                <a:solidFill>
                  <a:schemeClr val="bg1"/>
                </a:solidFill>
              </a:rPr>
              <a:t>كما إن الاتجاه يعد عاملا هاما يقلل أو يزيد من درجة صعوبة الأداء, حيث إن المناولة من الأمام في كرة اليد أسهل من المناولة من الجانب , وكذلك استلام الكرة من أمام شخص أسهل نسبيا من استلام الكرة أتيه من الجانب أو من الخلف, وعلى ذلك فيجب البدء بالمناولة والاستلام من الأمام ثم من الجانب ثم من الخلف وذلك تماشيا مع مبدأ التدرج في التدريس من البسيط إلى الصعب.</a:t>
            </a:r>
            <a:endParaRPr lang="en-US" sz="2000" dirty="0" smtClean="0">
              <a:solidFill>
                <a:schemeClr val="bg1"/>
              </a:solidFill>
            </a:endParaRPr>
          </a:p>
          <a:p>
            <a:r>
              <a:rPr lang="ar-IQ" sz="2000" b="1" dirty="0" smtClean="0">
                <a:solidFill>
                  <a:schemeClr val="bg1"/>
                </a:solidFill>
              </a:rPr>
              <a:t>ث- سرعة الأداء</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2000" dirty="0" smtClean="0">
                <a:solidFill>
                  <a:schemeClr val="bg1"/>
                </a:solidFill>
              </a:rPr>
              <a:t> إن المهارات الحركية تدرس في بادئ الأمر ببطء حتى يتفهم الطالب النقاط الهامة في الأداء, وحتى يستطيع أن يعرف وضع كل جزء من أجزاء جسمه أثناء الأداء ، وعلى ذلك فان المدرس يضع في حسابه إن يبدأ بتدريس الطلاب شكل الحركة وتكنيكها وبعد إتقان الأداء يؤدي المتعلم الحركة بالسرعة التي يود أن يؤديها في المواقف التنافسية كالمباريات مثلا ومن ثم كان من الواجب إضافة سرعة الأداء بعد إتقان مسارات الأداء وشكل الحركة, فمثلا في مناولة (التمرير) في كرة القدم يبدأ اللاعب بإتقان مسارات الحركة أي حركة المناولة ببطء, حتى يتفهم  دقائق الحركة ثم يقوم تدريجيا بأداء المهارة بسرعة حيث إن أداء التمرير لا يتوقف على مدى تفهم اللاعب لتكنيك حركات الأداء فقط بل لابد للاعب من المناولة أو التمرير بسرعة وباتجاهات مختلفة يمكنه استخدام المناولة في الملعب وبذلك يكون المدرس قد استطاع التغلب على صعوبة الحركة وقام بتدريبها للطلاب ، وأيضا استطاع التقدم </a:t>
            </a:r>
            <a:r>
              <a:rPr lang="ar-IQ" sz="2000" dirty="0" err="1" smtClean="0">
                <a:solidFill>
                  <a:schemeClr val="bg1"/>
                </a:solidFill>
              </a:rPr>
              <a:t>بها</a:t>
            </a:r>
            <a:r>
              <a:rPr lang="ar-IQ" sz="2000" dirty="0" smtClean="0">
                <a:solidFill>
                  <a:schemeClr val="bg1"/>
                </a:solidFill>
              </a:rPr>
              <a:t> بإضافة  عامل سرعة الأداء.</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dirty="0" smtClean="0">
                <a:solidFill>
                  <a:schemeClr val="bg1"/>
                </a:solidFill>
              </a:rPr>
              <a:t> </a:t>
            </a:r>
            <a:endParaRPr lang="en-US" dirty="0" smtClean="0">
              <a:solidFill>
                <a:schemeClr val="bg1"/>
              </a:solidFill>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523220"/>
          </a:xfrm>
          <a:prstGeom prst="rect">
            <a:avLst/>
          </a:prstGeom>
          <a:noFill/>
        </p:spPr>
        <p:txBody>
          <a:bodyPr wrap="square" rtlCol="1">
            <a:spAutoFit/>
          </a:bodyPr>
          <a:lstStyle/>
          <a:p>
            <a:r>
              <a:rPr lang="ar-IQ" sz="2800" b="1" dirty="0" smtClean="0">
                <a:solidFill>
                  <a:schemeClr val="bg1"/>
                </a:solidFill>
              </a:rPr>
              <a:t> </a:t>
            </a:r>
            <a:endParaRPr lang="ar-SA" dirty="0"/>
          </a:p>
        </p:txBody>
      </p:sp>
      <p:sp>
        <p:nvSpPr>
          <p:cNvPr id="4" name="مربع نص 3"/>
          <p:cNvSpPr txBox="1"/>
          <p:nvPr/>
        </p:nvSpPr>
        <p:spPr>
          <a:xfrm>
            <a:off x="285720" y="428604"/>
            <a:ext cx="8572560" cy="7263527"/>
          </a:xfrm>
          <a:prstGeom prst="rect">
            <a:avLst/>
          </a:prstGeom>
          <a:noFill/>
        </p:spPr>
        <p:txBody>
          <a:bodyPr wrap="square" rtlCol="1">
            <a:spAutoFit/>
          </a:bodyPr>
          <a:lstStyle/>
          <a:p>
            <a:r>
              <a:rPr lang="ar-IQ" sz="2800" b="1" dirty="0" smtClean="0">
                <a:solidFill>
                  <a:schemeClr val="bg1"/>
                </a:solidFill>
              </a:rPr>
              <a:t>ج- الدقة في </a:t>
            </a:r>
            <a:r>
              <a:rPr lang="ar-IQ" sz="2800" b="1" dirty="0" err="1" smtClean="0">
                <a:solidFill>
                  <a:schemeClr val="bg1"/>
                </a:solidFill>
              </a:rPr>
              <a:t>اداء</a:t>
            </a:r>
            <a:r>
              <a:rPr lang="ar-IQ" sz="2800" b="1" dirty="0" smtClean="0">
                <a:solidFill>
                  <a:schemeClr val="bg1"/>
                </a:solidFill>
              </a:rPr>
              <a:t> الواجب</a:t>
            </a:r>
            <a:endParaRPr lang="en-US" sz="2800" dirty="0" smtClean="0">
              <a:solidFill>
                <a:schemeClr val="bg1"/>
              </a:solidFill>
            </a:endParaRPr>
          </a:p>
          <a:p>
            <a:r>
              <a:rPr lang="ar-IQ" sz="2800" b="1" dirty="0" smtClean="0">
                <a:solidFill>
                  <a:schemeClr val="bg1"/>
                </a:solidFill>
              </a:rPr>
              <a:t> </a:t>
            </a:r>
            <a:endParaRPr lang="en-US" sz="2800" dirty="0" smtClean="0">
              <a:solidFill>
                <a:schemeClr val="bg1"/>
              </a:solidFill>
            </a:endParaRPr>
          </a:p>
          <a:p>
            <a:r>
              <a:rPr lang="ar-IQ" sz="2800" dirty="0" smtClean="0">
                <a:solidFill>
                  <a:schemeClr val="bg1"/>
                </a:solidFill>
              </a:rPr>
              <a:t>في بعض المهارات الحركية يمثل عنصر دقة </a:t>
            </a:r>
            <a:r>
              <a:rPr lang="ar-IQ" sz="2800" dirty="0" err="1" smtClean="0">
                <a:solidFill>
                  <a:schemeClr val="bg1"/>
                </a:solidFill>
              </a:rPr>
              <a:t>الاداء</a:t>
            </a:r>
            <a:r>
              <a:rPr lang="ar-IQ" sz="2800" dirty="0" smtClean="0">
                <a:solidFill>
                  <a:schemeClr val="bg1"/>
                </a:solidFill>
              </a:rPr>
              <a:t> بعض الصعوبات لدى المتعلمين </a:t>
            </a:r>
            <a:r>
              <a:rPr lang="ar-IQ" sz="2800" dirty="0" err="1" smtClean="0">
                <a:solidFill>
                  <a:schemeClr val="bg1"/>
                </a:solidFill>
              </a:rPr>
              <a:t>لانه</a:t>
            </a:r>
            <a:r>
              <a:rPr lang="ar-IQ" sz="2800" dirty="0" smtClean="0">
                <a:solidFill>
                  <a:schemeClr val="bg1"/>
                </a:solidFill>
              </a:rPr>
              <a:t> قد يستطيع المتعلم </a:t>
            </a:r>
            <a:r>
              <a:rPr lang="ar-IQ" sz="2800" dirty="0" err="1" smtClean="0">
                <a:solidFill>
                  <a:schemeClr val="bg1"/>
                </a:solidFill>
              </a:rPr>
              <a:t>اداء</a:t>
            </a:r>
            <a:r>
              <a:rPr lang="ar-IQ" sz="2800" dirty="0" smtClean="0">
                <a:solidFill>
                  <a:schemeClr val="bg1"/>
                </a:solidFill>
              </a:rPr>
              <a:t> الحركة بالشكل المطلوب ولكن نقص الدقة تجعل الهدف لا يتحقق من تعلمها, لذا فان على المدرس أن يبدأ بتدريس مسارات الحركة وانسيابيتها ببطء ثم ينتقل إلى كيف يؤدي الطالب المهارة بالسرعة  المطلوبة وبالدقة اللازمة حتى يتقن الطالب أو المتعلم شكل الحركة العام اتقانا معقولا ، فمثلا في ضربة الإرسال المواجه من الأعلى بالكره الطائرة يهتم المدرس بتدريس كيفية أداء الإرسال وبحركات أجزاء الجسم المختلفة بدأ من القسم التمهيدي والرئيسي ثم الختامي وبتكرارات متعددة ، وبعد أن يصل الطلاب إلى الأداء الصحيح </a:t>
            </a:r>
            <a:r>
              <a:rPr lang="ar-IQ" sz="2800" dirty="0" err="1" smtClean="0">
                <a:solidFill>
                  <a:schemeClr val="bg1"/>
                </a:solidFill>
              </a:rPr>
              <a:t>يبدا</a:t>
            </a:r>
            <a:r>
              <a:rPr lang="ar-IQ" sz="2800" dirty="0" smtClean="0">
                <a:solidFill>
                  <a:schemeClr val="bg1"/>
                </a:solidFill>
              </a:rPr>
              <a:t> الاهتمام بالدقة فلا يكتفي بتوصيل الطالب الكرة إلى ملعب الخصم بل لابد  أن تصل الكرة إلى مربعات أو نقاط يضعها المدرس في ملعب الخصم وهذه الدوائر مرقمة من (1-5 ) حسب الصعوبة لان الدقة معناها اقل عددا من الأخطاء في أكثر عددا من التكرارات للإرسال.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85720" y="500042"/>
            <a:ext cx="8501122" cy="6186309"/>
          </a:xfrm>
          <a:prstGeom prst="rect">
            <a:avLst/>
          </a:prstGeom>
          <a:noFill/>
        </p:spPr>
        <p:txBody>
          <a:bodyPr wrap="square" rtlCol="1">
            <a:spAutoFit/>
          </a:bodyPr>
          <a:lstStyle/>
          <a:p>
            <a:r>
              <a:rPr lang="ar-IQ" b="1" dirty="0" smtClean="0">
                <a:solidFill>
                  <a:schemeClr val="bg1"/>
                </a:solidFill>
              </a:rPr>
              <a:t>ح- التدرج في مستوى المهارة </a:t>
            </a:r>
            <a:endParaRPr lang="en-US" dirty="0" smtClean="0">
              <a:solidFill>
                <a:schemeClr val="bg1"/>
              </a:solidFill>
            </a:endParaRPr>
          </a:p>
          <a:p>
            <a:r>
              <a:rPr lang="ar-IQ" dirty="0" smtClean="0">
                <a:solidFill>
                  <a:schemeClr val="bg1"/>
                </a:solidFill>
              </a:rPr>
              <a:t> </a:t>
            </a:r>
            <a:endParaRPr lang="en-US" dirty="0" smtClean="0">
              <a:solidFill>
                <a:schemeClr val="bg1"/>
              </a:solidFill>
            </a:endParaRPr>
          </a:p>
          <a:p>
            <a:r>
              <a:rPr lang="ar-IQ" dirty="0" smtClean="0">
                <a:solidFill>
                  <a:schemeClr val="bg1"/>
                </a:solidFill>
              </a:rPr>
              <a:t>إن بعض مهارات الألعاب تؤدي بأكثر من طريقة مثل مهارات التمرير والاستلام ومهارة </a:t>
            </a:r>
            <a:r>
              <a:rPr lang="ar-IQ" dirty="0" err="1" smtClean="0">
                <a:solidFill>
                  <a:schemeClr val="bg1"/>
                </a:solidFill>
              </a:rPr>
              <a:t>التهديف</a:t>
            </a:r>
            <a:r>
              <a:rPr lang="ar-IQ" dirty="0" smtClean="0">
                <a:solidFill>
                  <a:schemeClr val="bg1"/>
                </a:solidFill>
              </a:rPr>
              <a:t>  في كرة السلة وكرة اليد وكرة القدم, وقد يجد بعض المتعلمين في بادئ الأمر صعوبة في تعلمها ولخفض درجة صعوبة الأداء , على المدرس أن يبدأ بالأسهل منها للتغلب على الصعوبات التي قد تواجه الطالب </a:t>
            </a:r>
            <a:r>
              <a:rPr lang="ar-IQ" dirty="0" err="1" smtClean="0">
                <a:solidFill>
                  <a:schemeClr val="bg1"/>
                </a:solidFill>
              </a:rPr>
              <a:t>او</a:t>
            </a:r>
            <a:r>
              <a:rPr lang="ar-IQ" dirty="0" smtClean="0">
                <a:solidFill>
                  <a:schemeClr val="bg1"/>
                </a:solidFill>
              </a:rPr>
              <a:t> المتعلم, فمثلا في مهارة الإخماد في كرة القدم </a:t>
            </a:r>
            <a:r>
              <a:rPr lang="ar-IQ" dirty="0" err="1" smtClean="0">
                <a:solidFill>
                  <a:schemeClr val="bg1"/>
                </a:solidFill>
              </a:rPr>
              <a:t>او</a:t>
            </a:r>
            <a:r>
              <a:rPr lang="ar-IQ" dirty="0" smtClean="0">
                <a:solidFill>
                  <a:schemeClr val="bg1"/>
                </a:solidFill>
              </a:rPr>
              <a:t> السيطرة على الكرة, يجب </a:t>
            </a:r>
            <a:r>
              <a:rPr lang="ar-IQ" dirty="0" err="1" smtClean="0">
                <a:solidFill>
                  <a:schemeClr val="bg1"/>
                </a:solidFill>
              </a:rPr>
              <a:t>ان</a:t>
            </a:r>
            <a:r>
              <a:rPr lang="ar-IQ" dirty="0" smtClean="0">
                <a:solidFill>
                  <a:schemeClr val="bg1"/>
                </a:solidFill>
              </a:rPr>
              <a:t> يبدأ مدرس التربية الرياضية في تدريس الطالب كيف يستطيع  </a:t>
            </a:r>
            <a:r>
              <a:rPr lang="ar-IQ" dirty="0" err="1" smtClean="0">
                <a:solidFill>
                  <a:schemeClr val="bg1"/>
                </a:solidFill>
              </a:rPr>
              <a:t>ان</a:t>
            </a:r>
            <a:r>
              <a:rPr lang="ar-IQ" dirty="0" smtClean="0">
                <a:solidFill>
                  <a:schemeClr val="bg1"/>
                </a:solidFill>
              </a:rPr>
              <a:t> يقوم بإخماد الكرة بباطن القدم ثم يمكن </a:t>
            </a:r>
            <a:r>
              <a:rPr lang="ar-IQ" dirty="0" err="1" smtClean="0">
                <a:solidFill>
                  <a:schemeClr val="bg1"/>
                </a:solidFill>
              </a:rPr>
              <a:t>ان</a:t>
            </a:r>
            <a:r>
              <a:rPr lang="ar-IQ" dirty="0" smtClean="0">
                <a:solidFill>
                  <a:schemeClr val="bg1"/>
                </a:solidFill>
              </a:rPr>
              <a:t> يتقدم بالطالب تدريجيا  بهذه المهارة فيدرس المدرس الطالب كيف يخمد الكرة بجانب القدم وبالساق وبالصدر وبالرأس فهذه كلها مهارات مختلفة للسيطرة على الكرة وإذا استطاع الطالب استخدام المهارة الواحدة بأكثر من طريقة واحدة يكون قد تمكن من </a:t>
            </a:r>
            <a:r>
              <a:rPr lang="ar-IQ" dirty="0" err="1" smtClean="0">
                <a:solidFill>
                  <a:schemeClr val="bg1"/>
                </a:solidFill>
              </a:rPr>
              <a:t>اداء</a:t>
            </a:r>
            <a:r>
              <a:rPr lang="ar-IQ" dirty="0" smtClean="0">
                <a:solidFill>
                  <a:schemeClr val="bg1"/>
                </a:solidFill>
              </a:rPr>
              <a:t> المهارة.</a:t>
            </a:r>
            <a:endParaRPr lang="en-US" dirty="0" smtClean="0">
              <a:solidFill>
                <a:schemeClr val="bg1"/>
              </a:solidFill>
            </a:endParaRPr>
          </a:p>
          <a:p>
            <a:r>
              <a:rPr lang="ar-IQ" b="1" dirty="0" smtClean="0">
                <a:solidFill>
                  <a:schemeClr val="bg1"/>
                </a:solidFill>
              </a:rPr>
              <a:t>ثانيا- مرحلة تثبيت الأداء الجيد</a:t>
            </a:r>
            <a:endParaRPr lang="en-US" dirty="0" smtClean="0">
              <a:solidFill>
                <a:schemeClr val="bg1"/>
              </a:solidFill>
            </a:endParaRPr>
          </a:p>
          <a:p>
            <a:r>
              <a:rPr lang="ar-IQ" dirty="0" smtClean="0">
                <a:solidFill>
                  <a:schemeClr val="bg1"/>
                </a:solidFill>
              </a:rPr>
              <a:t> </a:t>
            </a:r>
            <a:endParaRPr lang="en-US" dirty="0" smtClean="0">
              <a:solidFill>
                <a:schemeClr val="bg1"/>
              </a:solidFill>
            </a:endParaRPr>
          </a:p>
          <a:p>
            <a:r>
              <a:rPr lang="ar-IQ" dirty="0" smtClean="0">
                <a:solidFill>
                  <a:schemeClr val="bg1"/>
                </a:solidFill>
              </a:rPr>
              <a:t>وتتمثل هذه المرحلة في اهتمام المدرس بجودة </a:t>
            </a:r>
            <a:r>
              <a:rPr lang="ar-IQ" dirty="0" err="1" smtClean="0">
                <a:solidFill>
                  <a:schemeClr val="bg1"/>
                </a:solidFill>
              </a:rPr>
              <a:t>الاداء</a:t>
            </a:r>
            <a:r>
              <a:rPr lang="ar-IQ" dirty="0" smtClean="0">
                <a:solidFill>
                  <a:schemeClr val="bg1"/>
                </a:solidFill>
              </a:rPr>
              <a:t> ويظهر ذلك عندما يقوم المدرس بالتغذية الراجعة للطلاب عن مدى ما وصلوا </a:t>
            </a:r>
            <a:r>
              <a:rPr lang="ar-IQ" dirty="0" err="1" smtClean="0">
                <a:solidFill>
                  <a:schemeClr val="bg1"/>
                </a:solidFill>
              </a:rPr>
              <a:t>اليه</a:t>
            </a:r>
            <a:r>
              <a:rPr lang="ar-IQ" dirty="0" smtClean="0">
                <a:solidFill>
                  <a:schemeClr val="bg1"/>
                </a:solidFill>
              </a:rPr>
              <a:t> من جودة في </a:t>
            </a:r>
            <a:r>
              <a:rPr lang="ar-IQ" dirty="0" err="1" smtClean="0">
                <a:solidFill>
                  <a:schemeClr val="bg1"/>
                </a:solidFill>
              </a:rPr>
              <a:t>الاداء</a:t>
            </a:r>
            <a:r>
              <a:rPr lang="ar-IQ" dirty="0" smtClean="0">
                <a:solidFill>
                  <a:schemeClr val="bg1"/>
                </a:solidFill>
              </a:rPr>
              <a:t>، فتوجيه مدرس التربية الرياضية الذي يتسم بالسطحية والذي يتجه نحو تحقيق التنمية البدنية فقط </a:t>
            </a:r>
            <a:r>
              <a:rPr lang="ar-IQ" dirty="0" err="1" smtClean="0">
                <a:solidFill>
                  <a:schemeClr val="bg1"/>
                </a:solidFill>
              </a:rPr>
              <a:t>او</a:t>
            </a:r>
            <a:r>
              <a:rPr lang="ar-IQ" dirty="0" smtClean="0">
                <a:solidFill>
                  <a:schemeClr val="bg1"/>
                </a:solidFill>
              </a:rPr>
              <a:t> استمراره في استخدام نوع واحد من </a:t>
            </a:r>
            <a:r>
              <a:rPr lang="ar-IQ" dirty="0" err="1" smtClean="0">
                <a:solidFill>
                  <a:schemeClr val="bg1"/>
                </a:solidFill>
              </a:rPr>
              <a:t>اجراءات</a:t>
            </a:r>
            <a:r>
              <a:rPr lang="ar-IQ" dirty="0" smtClean="0">
                <a:solidFill>
                  <a:schemeClr val="bg1"/>
                </a:solidFill>
              </a:rPr>
              <a:t> التمرين سوف يؤدي </a:t>
            </a:r>
            <a:r>
              <a:rPr lang="ar-IQ" dirty="0" err="1" smtClean="0">
                <a:solidFill>
                  <a:schemeClr val="bg1"/>
                </a:solidFill>
              </a:rPr>
              <a:t>الى</a:t>
            </a:r>
            <a:r>
              <a:rPr lang="ar-IQ" dirty="0" smtClean="0">
                <a:solidFill>
                  <a:schemeClr val="bg1"/>
                </a:solidFill>
              </a:rPr>
              <a:t> نقص المعارف والقدرات الحركية وبالتبعية </a:t>
            </a:r>
            <a:r>
              <a:rPr lang="ar-IQ" dirty="0" err="1" smtClean="0">
                <a:solidFill>
                  <a:schemeClr val="bg1"/>
                </a:solidFill>
              </a:rPr>
              <a:t>الى</a:t>
            </a:r>
            <a:r>
              <a:rPr lang="ar-IQ" dirty="0" smtClean="0">
                <a:solidFill>
                  <a:schemeClr val="bg1"/>
                </a:solidFill>
              </a:rPr>
              <a:t> حدوث قصور في تحقيق </a:t>
            </a:r>
            <a:r>
              <a:rPr lang="ar-IQ" dirty="0" err="1" smtClean="0">
                <a:solidFill>
                  <a:schemeClr val="bg1"/>
                </a:solidFill>
              </a:rPr>
              <a:t>اهداف</a:t>
            </a:r>
            <a:r>
              <a:rPr lang="ar-IQ" dirty="0" smtClean="0">
                <a:solidFill>
                  <a:schemeClr val="bg1"/>
                </a:solidFill>
              </a:rPr>
              <a:t> المنهج , فالتثبيت الدائم للمعارف والمعلومات والمهارات عن طريق التكرارات التي يصاحبها التغذية الراجعة تعمل على تحسين القدرات الحركية والبدنية ويؤدي </a:t>
            </a:r>
            <a:r>
              <a:rPr lang="ar-IQ" dirty="0" err="1" smtClean="0">
                <a:solidFill>
                  <a:schemeClr val="bg1"/>
                </a:solidFill>
              </a:rPr>
              <a:t>الى</a:t>
            </a:r>
            <a:r>
              <a:rPr lang="ar-IQ" dirty="0" smtClean="0">
                <a:solidFill>
                  <a:schemeClr val="bg1"/>
                </a:solidFill>
              </a:rPr>
              <a:t> الاحتفاظ </a:t>
            </a:r>
            <a:r>
              <a:rPr lang="ar-IQ" dirty="0" err="1" smtClean="0">
                <a:solidFill>
                  <a:schemeClr val="bg1"/>
                </a:solidFill>
              </a:rPr>
              <a:t>بها</a:t>
            </a:r>
            <a:r>
              <a:rPr lang="ar-IQ" dirty="0" smtClean="0">
                <a:solidFill>
                  <a:schemeClr val="bg1"/>
                </a:solidFill>
              </a:rPr>
              <a:t> في الذاكرة ويساهم في تحقيق ثبات كبير في التمكن من القدرات والمهارات ، وعلى المدرس في هذه المرحلة الاهتمام بشكل الحركة ( فن </a:t>
            </a:r>
            <a:r>
              <a:rPr lang="ar-IQ" dirty="0" err="1" smtClean="0">
                <a:solidFill>
                  <a:schemeClr val="bg1"/>
                </a:solidFill>
              </a:rPr>
              <a:t>الاداء</a:t>
            </a:r>
            <a:r>
              <a:rPr lang="ar-IQ" dirty="0" smtClean="0">
                <a:solidFill>
                  <a:schemeClr val="bg1"/>
                </a:solidFill>
              </a:rPr>
              <a:t>) فالمدرس يمكنه تحقيق ذلك من </a:t>
            </a:r>
            <a:r>
              <a:rPr lang="ar-IQ" dirty="0" err="1" smtClean="0">
                <a:solidFill>
                  <a:schemeClr val="bg1"/>
                </a:solidFill>
              </a:rPr>
              <a:t>خلالتوضيحخاصة</a:t>
            </a:r>
            <a:r>
              <a:rPr lang="ar-IQ" dirty="0" smtClean="0">
                <a:solidFill>
                  <a:schemeClr val="bg1"/>
                </a:solidFill>
              </a:rPr>
              <a:t> معينة للحركة مثلا ( اجعل وزن جسمك ينتقل على القدم </a:t>
            </a:r>
            <a:r>
              <a:rPr lang="ar-IQ" dirty="0" err="1" smtClean="0">
                <a:solidFill>
                  <a:schemeClr val="bg1"/>
                </a:solidFill>
              </a:rPr>
              <a:t>الامامية</a:t>
            </a:r>
            <a:r>
              <a:rPr lang="ar-IQ" dirty="0" smtClean="0">
                <a:solidFill>
                  <a:schemeClr val="bg1"/>
                </a:solidFill>
              </a:rPr>
              <a:t> بعد ضربة </a:t>
            </a:r>
            <a:r>
              <a:rPr lang="ar-IQ" dirty="0" err="1" smtClean="0">
                <a:solidFill>
                  <a:schemeClr val="bg1"/>
                </a:solidFill>
              </a:rPr>
              <a:t>الارسال</a:t>
            </a:r>
            <a:r>
              <a:rPr lang="ar-IQ" dirty="0" smtClean="0">
                <a:solidFill>
                  <a:schemeClr val="bg1"/>
                </a:solidFill>
              </a:rPr>
              <a:t>) </a:t>
            </a:r>
            <a:r>
              <a:rPr lang="ar-IQ" dirty="0" err="1" smtClean="0">
                <a:solidFill>
                  <a:schemeClr val="bg1"/>
                </a:solidFill>
              </a:rPr>
              <a:t>او</a:t>
            </a:r>
            <a:r>
              <a:rPr lang="ar-IQ" dirty="0" smtClean="0">
                <a:solidFill>
                  <a:schemeClr val="bg1"/>
                </a:solidFill>
              </a:rPr>
              <a:t> ( تأكد من </a:t>
            </a:r>
            <a:r>
              <a:rPr lang="ar-IQ" dirty="0" err="1" smtClean="0">
                <a:solidFill>
                  <a:schemeClr val="bg1"/>
                </a:solidFill>
              </a:rPr>
              <a:t>ان</a:t>
            </a:r>
            <a:r>
              <a:rPr lang="ar-IQ" dirty="0" smtClean="0">
                <a:solidFill>
                  <a:schemeClr val="bg1"/>
                </a:solidFill>
              </a:rPr>
              <a:t> وزن الجسم موزع على الذراعين في الوقوف على اليدين).</a:t>
            </a:r>
            <a:endParaRPr lang="en-US" dirty="0" smtClean="0">
              <a:solidFill>
                <a:schemeClr val="bg1"/>
              </a:solidFill>
            </a:endParaRPr>
          </a:p>
          <a:p>
            <a:r>
              <a:rPr lang="ar-IQ" dirty="0" smtClean="0">
                <a:solidFill>
                  <a:schemeClr val="bg1"/>
                </a:solidFill>
              </a:rPr>
              <a:t>مما سبق نرى </a:t>
            </a:r>
            <a:r>
              <a:rPr lang="ar-IQ" dirty="0" err="1" smtClean="0">
                <a:solidFill>
                  <a:schemeClr val="bg1"/>
                </a:solidFill>
              </a:rPr>
              <a:t>ان</a:t>
            </a:r>
            <a:r>
              <a:rPr lang="ar-IQ" dirty="0" smtClean="0">
                <a:solidFill>
                  <a:schemeClr val="bg1"/>
                </a:solidFill>
              </a:rPr>
              <a:t> مدرسي التربية الرياضية يجب </a:t>
            </a:r>
            <a:r>
              <a:rPr lang="ar-IQ" dirty="0" err="1" smtClean="0">
                <a:solidFill>
                  <a:schemeClr val="bg1"/>
                </a:solidFill>
              </a:rPr>
              <a:t>ان</a:t>
            </a:r>
            <a:r>
              <a:rPr lang="ar-IQ" dirty="0" smtClean="0">
                <a:solidFill>
                  <a:schemeClr val="bg1"/>
                </a:solidFill>
              </a:rPr>
              <a:t> يكونوا على دراية كاملة بتفاصيل كل مهارة يقومون بتدريسها </a:t>
            </a:r>
            <a:r>
              <a:rPr lang="ar-IQ" dirty="0" err="1" smtClean="0">
                <a:solidFill>
                  <a:schemeClr val="bg1"/>
                </a:solidFill>
              </a:rPr>
              <a:t>اما</a:t>
            </a:r>
            <a:r>
              <a:rPr lang="ar-IQ" dirty="0" smtClean="0">
                <a:solidFill>
                  <a:schemeClr val="bg1"/>
                </a:solidFill>
              </a:rPr>
              <a:t>  المدرسين المبتدئين فعليهم </a:t>
            </a:r>
            <a:endParaRPr lang="ar-SA"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0"/>
            <a:ext cx="8929718" cy="923330"/>
          </a:xfrm>
          <a:prstGeom prst="rect">
            <a:avLst/>
          </a:prstGeom>
          <a:noFill/>
        </p:spPr>
        <p:txBody>
          <a:bodyPr wrap="square" rtlCol="1">
            <a:spAutoFit/>
          </a:bodyPr>
          <a:lstStyle/>
          <a:p>
            <a:endParaRPr lang="en-US" dirty="0" smtClean="0">
              <a:solidFill>
                <a:schemeClr val="bg1"/>
              </a:solidFill>
            </a:endParaRPr>
          </a:p>
          <a:p>
            <a:r>
              <a:rPr lang="en-US" b="1" dirty="0" smtClean="0">
                <a:solidFill>
                  <a:schemeClr val="bg1"/>
                </a:solidFill>
              </a:rPr>
              <a:t> </a:t>
            </a:r>
            <a:endParaRPr lang="en-US" dirty="0" smtClean="0">
              <a:solidFill>
                <a:schemeClr val="bg1"/>
              </a:solidFill>
            </a:endParaRPr>
          </a:p>
          <a:p>
            <a:endParaRPr lang="ar-SA" dirty="0"/>
          </a:p>
        </p:txBody>
      </p:sp>
      <p:sp>
        <p:nvSpPr>
          <p:cNvPr id="4" name="مربع نص 3"/>
          <p:cNvSpPr txBox="1"/>
          <p:nvPr/>
        </p:nvSpPr>
        <p:spPr>
          <a:xfrm>
            <a:off x="214282" y="571480"/>
            <a:ext cx="8572560" cy="5324535"/>
          </a:xfrm>
          <a:prstGeom prst="rect">
            <a:avLst/>
          </a:prstGeom>
          <a:noFill/>
        </p:spPr>
        <p:txBody>
          <a:bodyPr wrap="square" rtlCol="1">
            <a:spAutoFit/>
          </a:bodyPr>
          <a:lstStyle/>
          <a:p>
            <a:r>
              <a:rPr lang="ar-IQ" sz="2000" dirty="0" smtClean="0">
                <a:solidFill>
                  <a:schemeClr val="bg1"/>
                </a:solidFill>
              </a:rPr>
              <a:t>الرجوع </a:t>
            </a:r>
            <a:r>
              <a:rPr lang="ar-IQ" sz="2000" dirty="0" err="1" smtClean="0">
                <a:solidFill>
                  <a:schemeClr val="bg1"/>
                </a:solidFill>
              </a:rPr>
              <a:t>الى</a:t>
            </a:r>
            <a:r>
              <a:rPr lang="ar-IQ" sz="2000" dirty="0" smtClean="0">
                <a:solidFill>
                  <a:schemeClr val="bg1"/>
                </a:solidFill>
              </a:rPr>
              <a:t> المراجع المنهجية التي تصف كيفية </a:t>
            </a:r>
            <a:r>
              <a:rPr lang="ar-IQ" sz="2000" dirty="0" err="1" smtClean="0">
                <a:solidFill>
                  <a:schemeClr val="bg1"/>
                </a:solidFill>
              </a:rPr>
              <a:t>اداء</a:t>
            </a:r>
            <a:r>
              <a:rPr lang="ar-IQ" sz="2000" dirty="0" smtClean="0">
                <a:solidFill>
                  <a:schemeClr val="bg1"/>
                </a:solidFill>
              </a:rPr>
              <a:t> المهارات كما يجب </a:t>
            </a:r>
            <a:r>
              <a:rPr lang="ar-IQ" sz="2000" dirty="0" err="1" smtClean="0">
                <a:solidFill>
                  <a:schemeClr val="bg1"/>
                </a:solidFill>
              </a:rPr>
              <a:t>ان</a:t>
            </a:r>
            <a:r>
              <a:rPr lang="ar-IQ" sz="2000" dirty="0" smtClean="0">
                <a:solidFill>
                  <a:schemeClr val="bg1"/>
                </a:solidFill>
              </a:rPr>
              <a:t> يكون المدرسون قادرين على </a:t>
            </a:r>
            <a:r>
              <a:rPr lang="ar-IQ" sz="2000" dirty="0" err="1" smtClean="0">
                <a:solidFill>
                  <a:schemeClr val="bg1"/>
                </a:solidFill>
              </a:rPr>
              <a:t>اداء</a:t>
            </a:r>
            <a:r>
              <a:rPr lang="ar-IQ" sz="2000" dirty="0" smtClean="0">
                <a:solidFill>
                  <a:schemeClr val="bg1"/>
                </a:solidFill>
              </a:rPr>
              <a:t> المهارات بأنفسهم وكذلك وصف الأداء الجيد ، وبعد </a:t>
            </a:r>
            <a:r>
              <a:rPr lang="ar-IQ" sz="2000" dirty="0" err="1" smtClean="0">
                <a:solidFill>
                  <a:schemeClr val="bg1"/>
                </a:solidFill>
              </a:rPr>
              <a:t>ان</a:t>
            </a:r>
            <a:r>
              <a:rPr lang="ar-IQ" sz="2000" dirty="0" smtClean="0">
                <a:solidFill>
                  <a:schemeClr val="bg1"/>
                </a:solidFill>
              </a:rPr>
              <a:t> يصل الطالب إلى الأداء الجيد لابد للمدرس </a:t>
            </a:r>
            <a:r>
              <a:rPr lang="ar-IQ" sz="2000" dirty="0" err="1" smtClean="0">
                <a:solidFill>
                  <a:schemeClr val="bg1"/>
                </a:solidFill>
              </a:rPr>
              <a:t>ان</a:t>
            </a:r>
            <a:r>
              <a:rPr lang="ar-IQ" sz="2000" dirty="0" smtClean="0">
                <a:solidFill>
                  <a:schemeClr val="bg1"/>
                </a:solidFill>
              </a:rPr>
              <a:t> يعمل على التقدم بالأداء وهي المرحلة الثالثة من مراحل التنمية.</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2000" b="1" dirty="0" smtClean="0">
                <a:solidFill>
                  <a:schemeClr val="bg1"/>
                </a:solidFill>
              </a:rPr>
              <a:t>ثالثا- مرحلة التقدم بالأداء النوعي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وكما سبق واشرنا </a:t>
            </a:r>
            <a:r>
              <a:rPr lang="ar-IQ" sz="2000" dirty="0" err="1" smtClean="0">
                <a:solidFill>
                  <a:schemeClr val="bg1"/>
                </a:solidFill>
              </a:rPr>
              <a:t>ان</a:t>
            </a:r>
            <a:r>
              <a:rPr lang="ar-IQ" sz="2000" dirty="0" smtClean="0">
                <a:solidFill>
                  <a:schemeClr val="bg1"/>
                </a:solidFill>
              </a:rPr>
              <a:t> التقدم يجب </a:t>
            </a:r>
            <a:r>
              <a:rPr lang="ar-IQ" sz="2000" dirty="0" err="1" smtClean="0">
                <a:solidFill>
                  <a:schemeClr val="bg1"/>
                </a:solidFill>
              </a:rPr>
              <a:t>ان</a:t>
            </a:r>
            <a:r>
              <a:rPr lang="ar-IQ" sz="2000" dirty="0" smtClean="0">
                <a:solidFill>
                  <a:schemeClr val="bg1"/>
                </a:solidFill>
              </a:rPr>
              <a:t> يكون تبعا لخطة مدروسة تضمن لهذا التقدم استمراره وصلاحيته وهناك بعض الاعتبارات التي يجب </a:t>
            </a:r>
            <a:r>
              <a:rPr lang="ar-IQ" sz="2000" dirty="0" err="1" smtClean="0">
                <a:solidFill>
                  <a:schemeClr val="bg1"/>
                </a:solidFill>
              </a:rPr>
              <a:t>ان</a:t>
            </a:r>
            <a:r>
              <a:rPr lang="ar-IQ" sz="2000" dirty="0" smtClean="0">
                <a:solidFill>
                  <a:schemeClr val="bg1"/>
                </a:solidFill>
              </a:rPr>
              <a:t> يراعيها المدرس عند التخطيط للتقدم بالمحتوى ( الأداء) في درس التربية الرياضية منها.</a:t>
            </a:r>
            <a:endParaRPr lang="en-US" sz="2000" dirty="0" smtClean="0">
              <a:solidFill>
                <a:schemeClr val="bg1"/>
              </a:solidFill>
            </a:endParaRPr>
          </a:p>
          <a:p>
            <a:pPr lvl="0"/>
            <a:r>
              <a:rPr lang="ar-IQ" sz="2000" dirty="0" smtClean="0">
                <a:solidFill>
                  <a:schemeClr val="bg1"/>
                </a:solidFill>
              </a:rPr>
              <a:t>1-الاهتمام بتصحيح أخطاء الأداء أولا  بأول, لان إهمال إصلاح الخطأ يؤدي إلى تثبيت الأداء الخاطئ مما يترتب عليه صعوبة إصلاحه وبذلك يصبح التعلم غير صحيح مما يحول دون التقدم بالأداء.</a:t>
            </a:r>
            <a:endParaRPr lang="en-US" sz="2000" dirty="0" smtClean="0">
              <a:solidFill>
                <a:schemeClr val="bg1"/>
              </a:solidFill>
            </a:endParaRPr>
          </a:p>
          <a:p>
            <a:pPr lvl="0"/>
            <a:r>
              <a:rPr lang="ar-IQ" sz="2000" dirty="0" smtClean="0">
                <a:solidFill>
                  <a:schemeClr val="bg1"/>
                </a:solidFill>
              </a:rPr>
              <a:t>ا2-لتقدم التدريجي بتدريس المهارات فيجب أن يسير التقدم من السهل </a:t>
            </a:r>
            <a:r>
              <a:rPr lang="ar-IQ" sz="2000" dirty="0" err="1" smtClean="0">
                <a:solidFill>
                  <a:schemeClr val="bg1"/>
                </a:solidFill>
              </a:rPr>
              <a:t>الى</a:t>
            </a:r>
            <a:r>
              <a:rPr lang="ar-IQ" sz="2000" dirty="0" smtClean="0">
                <a:solidFill>
                  <a:schemeClr val="bg1"/>
                </a:solidFill>
              </a:rPr>
              <a:t> الصعب ومن المعلوم إلى المجرد. ولا يمكن التقدم عفويا.</a:t>
            </a:r>
            <a:endParaRPr lang="en-US" sz="2000" dirty="0" smtClean="0">
              <a:solidFill>
                <a:schemeClr val="bg1"/>
              </a:solidFill>
            </a:endParaRPr>
          </a:p>
          <a:p>
            <a:pPr lvl="0"/>
            <a:r>
              <a:rPr lang="ar-IQ" sz="2000" dirty="0" smtClean="0">
                <a:solidFill>
                  <a:schemeClr val="bg1"/>
                </a:solidFill>
              </a:rPr>
              <a:t>3-يجب عدم الانتقال من جزء </a:t>
            </a:r>
            <a:r>
              <a:rPr lang="ar-IQ" sz="2000" dirty="0" err="1" smtClean="0">
                <a:solidFill>
                  <a:schemeClr val="bg1"/>
                </a:solidFill>
              </a:rPr>
              <a:t>الى</a:t>
            </a:r>
            <a:r>
              <a:rPr lang="ar-IQ" sz="2000" dirty="0" smtClean="0">
                <a:solidFill>
                  <a:schemeClr val="bg1"/>
                </a:solidFill>
              </a:rPr>
              <a:t> جزء آخر أثناء تعلم المهارات ألا بعد التأكد من </a:t>
            </a:r>
            <a:r>
              <a:rPr lang="ar-IQ" sz="2000" dirty="0" err="1" smtClean="0">
                <a:solidFill>
                  <a:schemeClr val="bg1"/>
                </a:solidFill>
              </a:rPr>
              <a:t>ان</a:t>
            </a:r>
            <a:r>
              <a:rPr lang="ar-IQ" sz="2000" dirty="0" smtClean="0">
                <a:solidFill>
                  <a:schemeClr val="bg1"/>
                </a:solidFill>
              </a:rPr>
              <a:t> كل طالب على حده قد أتقن الجزء السابق حتى </a:t>
            </a:r>
            <a:r>
              <a:rPr lang="ar-IQ" sz="2000" dirty="0" err="1" smtClean="0">
                <a:solidFill>
                  <a:schemeClr val="bg1"/>
                </a:solidFill>
              </a:rPr>
              <a:t>يكونيبقى</a:t>
            </a:r>
            <a:r>
              <a:rPr lang="ar-IQ" sz="2000" dirty="0" smtClean="0">
                <a:solidFill>
                  <a:schemeClr val="bg1"/>
                </a:solidFill>
              </a:rPr>
              <a:t> التعلم في </a:t>
            </a:r>
            <a:r>
              <a:rPr lang="ar-IQ" sz="2000" dirty="0" err="1" smtClean="0">
                <a:solidFill>
                  <a:schemeClr val="bg1"/>
                </a:solidFill>
              </a:rPr>
              <a:t>الاداء</a:t>
            </a:r>
            <a:r>
              <a:rPr lang="ar-IQ" sz="2000" dirty="0" smtClean="0">
                <a:solidFill>
                  <a:schemeClr val="bg1"/>
                </a:solidFill>
              </a:rPr>
              <a:t> على </a:t>
            </a:r>
            <a:r>
              <a:rPr lang="ar-IQ" sz="2000" dirty="0" err="1" smtClean="0">
                <a:solidFill>
                  <a:schemeClr val="bg1"/>
                </a:solidFill>
              </a:rPr>
              <a:t>اساس</a:t>
            </a:r>
            <a:r>
              <a:rPr lang="ar-IQ" sz="2000" dirty="0" smtClean="0">
                <a:solidFill>
                  <a:schemeClr val="bg1"/>
                </a:solidFill>
              </a:rPr>
              <a:t> صحيح.</a:t>
            </a:r>
            <a:endParaRPr lang="en-US" sz="2000" dirty="0" smtClean="0">
              <a:solidFill>
                <a:schemeClr val="bg1"/>
              </a:solidFill>
            </a:endParaRPr>
          </a:p>
          <a:p>
            <a:r>
              <a:rPr lang="ar-IQ" sz="2000" smtClean="0">
                <a:solidFill>
                  <a:schemeClr val="bg1"/>
                </a:solidFill>
              </a:rPr>
              <a:t>4-أن </a:t>
            </a:r>
            <a:r>
              <a:rPr lang="ar-IQ" sz="2000" dirty="0" smtClean="0">
                <a:solidFill>
                  <a:schemeClr val="bg1"/>
                </a:solidFill>
              </a:rPr>
              <a:t>يعمل التقدم في الأداء على استثارة دوافع المتعلمين تجاه التعلم فيجب أن يخطط المدرس للتقدم في الدرس بحيث يدفع الطلاب </a:t>
            </a:r>
            <a:endParaRPr lang="ar-SA" sz="2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285852" y="642918"/>
            <a:ext cx="6500858" cy="521497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4282" y="500042"/>
            <a:ext cx="8643998" cy="6124754"/>
          </a:xfrm>
          <a:prstGeom prst="rect">
            <a:avLst/>
          </a:prstGeom>
          <a:noFill/>
        </p:spPr>
        <p:txBody>
          <a:bodyPr wrap="square" rtlCol="1">
            <a:spAutoFit/>
          </a:bodyPr>
          <a:lstStyle/>
          <a:p>
            <a:r>
              <a:rPr lang="ar-IQ" sz="2800" b="1" dirty="0" smtClean="0">
                <a:solidFill>
                  <a:srgbClr val="FF0000"/>
                </a:solidFill>
              </a:rPr>
              <a:t>مفهوم المحتوى في منهج التربية الرياضية</a:t>
            </a:r>
            <a:endParaRPr lang="en-US" sz="2800" dirty="0" smtClean="0">
              <a:solidFill>
                <a:srgbClr val="FF0000"/>
              </a:solidFill>
            </a:endParaRPr>
          </a:p>
          <a:p>
            <a:r>
              <a:rPr lang="en-US" sz="2800" dirty="0" smtClean="0">
                <a:solidFill>
                  <a:srgbClr val="FF0000"/>
                </a:solidFill>
              </a:rPr>
              <a:t> </a:t>
            </a:r>
          </a:p>
          <a:p>
            <a:r>
              <a:rPr lang="ar-IQ" sz="2800" dirty="0" smtClean="0">
                <a:solidFill>
                  <a:srgbClr val="FF0000"/>
                </a:solidFill>
              </a:rPr>
              <a:t>المحتوى : هو فقرات المادة المقررة والموضوعة في الكتاب </a:t>
            </a:r>
            <a:r>
              <a:rPr lang="ar-IQ" sz="2800" dirty="0" err="1" smtClean="0">
                <a:solidFill>
                  <a:srgbClr val="FF0000"/>
                </a:solidFill>
              </a:rPr>
              <a:t>او</a:t>
            </a:r>
            <a:r>
              <a:rPr lang="ar-IQ" sz="2800" dirty="0" smtClean="0">
                <a:solidFill>
                  <a:srgbClr val="FF0000"/>
                </a:solidFill>
              </a:rPr>
              <a:t> المنهج التعليمي ، والرأي السائد عند التربويين هو ( بناء المحتوى ) والذي تتدرج فيه الموضوعات </a:t>
            </a:r>
            <a:r>
              <a:rPr lang="ar-IQ" sz="2800" dirty="0" err="1" smtClean="0">
                <a:solidFill>
                  <a:srgbClr val="FF0000"/>
                </a:solidFill>
              </a:rPr>
              <a:t>والانشطة</a:t>
            </a:r>
            <a:r>
              <a:rPr lang="ar-IQ" sz="2800" dirty="0" smtClean="0">
                <a:solidFill>
                  <a:srgbClr val="FF0000"/>
                </a:solidFill>
              </a:rPr>
              <a:t> التعليمية من حيث العمق والشمول والتجديد للمرحلة الدراسية بحيث تتناسب ومستوى النضج العقلي للطالب </a:t>
            </a:r>
            <a:r>
              <a:rPr lang="ar-IQ" sz="2800" dirty="0" err="1" smtClean="0">
                <a:solidFill>
                  <a:srgbClr val="FF0000"/>
                </a:solidFill>
              </a:rPr>
              <a:t>وأـستعداداته</a:t>
            </a:r>
            <a:r>
              <a:rPr lang="ar-IQ" sz="2800" dirty="0" smtClean="0">
                <a:solidFill>
                  <a:srgbClr val="FF0000"/>
                </a:solidFill>
              </a:rPr>
              <a:t> ،</a:t>
            </a:r>
            <a:r>
              <a:rPr lang="ar-IQ" sz="2800" dirty="0" err="1" smtClean="0">
                <a:solidFill>
                  <a:srgbClr val="FF0000"/>
                </a:solidFill>
              </a:rPr>
              <a:t>اما</a:t>
            </a:r>
            <a:r>
              <a:rPr lang="ar-IQ" sz="2800" dirty="0" smtClean="0">
                <a:solidFill>
                  <a:srgbClr val="FF0000"/>
                </a:solidFill>
              </a:rPr>
              <a:t> من حيث تنظيم المحتوى لابد من مراعاة ثلاثة </a:t>
            </a:r>
            <a:r>
              <a:rPr lang="ar-IQ" sz="2800" dirty="0" err="1" smtClean="0">
                <a:solidFill>
                  <a:srgbClr val="FF0000"/>
                </a:solidFill>
              </a:rPr>
              <a:t>امور</a:t>
            </a:r>
            <a:r>
              <a:rPr lang="ar-IQ" sz="2800" dirty="0" smtClean="0">
                <a:solidFill>
                  <a:srgbClr val="FF0000"/>
                </a:solidFill>
              </a:rPr>
              <a:t> هي :</a:t>
            </a:r>
            <a:endParaRPr lang="en-US" sz="2800" dirty="0" smtClean="0">
              <a:solidFill>
                <a:srgbClr val="FF0000"/>
              </a:solidFill>
            </a:endParaRPr>
          </a:p>
          <a:p>
            <a:pPr lvl="0"/>
            <a:r>
              <a:rPr lang="ar-IQ" sz="2800" b="1" dirty="0" smtClean="0">
                <a:solidFill>
                  <a:srgbClr val="FF0000"/>
                </a:solidFill>
              </a:rPr>
              <a:t>التسلسل:</a:t>
            </a:r>
            <a:r>
              <a:rPr lang="ar-IQ" sz="2800" dirty="0" smtClean="0">
                <a:solidFill>
                  <a:srgbClr val="FF0000"/>
                </a:solidFill>
              </a:rPr>
              <a:t> هو التسلسل المنطقي </a:t>
            </a:r>
            <a:r>
              <a:rPr lang="ar-IQ" sz="2800" dirty="0" err="1" smtClean="0">
                <a:solidFill>
                  <a:srgbClr val="FF0000"/>
                </a:solidFill>
              </a:rPr>
              <a:t>والسايكولوجي</a:t>
            </a:r>
            <a:r>
              <a:rPr lang="ar-IQ" sz="2800" dirty="0" smtClean="0">
                <a:solidFill>
                  <a:srgbClr val="FF0000"/>
                </a:solidFill>
              </a:rPr>
              <a:t> لفقرات المنهج التعليمي بصورة متتالية ومتدرجة في مستوى الصعوبة .</a:t>
            </a:r>
            <a:endParaRPr lang="en-US" sz="2800" dirty="0" smtClean="0">
              <a:solidFill>
                <a:srgbClr val="FF0000"/>
              </a:solidFill>
            </a:endParaRPr>
          </a:p>
          <a:p>
            <a:pPr lvl="0"/>
            <a:r>
              <a:rPr lang="ar-IQ" sz="2800" b="1" dirty="0" smtClean="0">
                <a:solidFill>
                  <a:srgbClr val="FF0000"/>
                </a:solidFill>
              </a:rPr>
              <a:t>الاستمرار</a:t>
            </a:r>
            <a:r>
              <a:rPr lang="ar-IQ" sz="2800" dirty="0" smtClean="0">
                <a:solidFill>
                  <a:srgbClr val="FF0000"/>
                </a:solidFill>
              </a:rPr>
              <a:t>:وتعني بأن المادة أو المهارة المراد تعلمها تمر في أكثر من موقف تعليمي .</a:t>
            </a:r>
            <a:endParaRPr lang="en-US" sz="2800" dirty="0" smtClean="0">
              <a:solidFill>
                <a:srgbClr val="FF0000"/>
              </a:solidFill>
            </a:endParaRPr>
          </a:p>
          <a:p>
            <a:pPr lvl="0"/>
            <a:r>
              <a:rPr lang="ar-IQ" sz="2800" b="1" dirty="0" smtClean="0">
                <a:solidFill>
                  <a:srgbClr val="FF0000"/>
                </a:solidFill>
              </a:rPr>
              <a:t>التكامل</a:t>
            </a:r>
            <a:r>
              <a:rPr lang="ar-IQ" sz="2800" dirty="0" smtClean="0">
                <a:solidFill>
                  <a:srgbClr val="FF0000"/>
                </a:solidFill>
              </a:rPr>
              <a:t>: هو الارتباط بين فقرات المنهاج التعليمي بعضها بعض  بحيث تتأثر فيما قبلها وتؤثر فيما بعدها . </a:t>
            </a:r>
            <a:endParaRPr lang="en-US" sz="2800" dirty="0" smtClean="0">
              <a:solidFill>
                <a:srgbClr val="FF0000"/>
              </a:solidFill>
            </a:endParaRPr>
          </a:p>
          <a:p>
            <a:endParaRPr lang="ar-SA" sz="28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285728"/>
            <a:ext cx="8715404" cy="738664"/>
          </a:xfrm>
          <a:prstGeom prst="rect">
            <a:avLst/>
          </a:prstGeom>
          <a:noFill/>
        </p:spPr>
        <p:txBody>
          <a:bodyPr wrap="square" rtlCol="1">
            <a:spAutoFit/>
          </a:bodyPr>
          <a:lstStyle/>
          <a:p>
            <a:r>
              <a:rPr lang="ar-IQ" b="1" dirty="0" smtClean="0"/>
              <a:t>-</a:t>
            </a:r>
            <a:endParaRPr lang="en-US" sz="3200" dirty="0" smtClean="0">
              <a:solidFill>
                <a:srgbClr val="C00000"/>
              </a:solidFill>
            </a:endParaRPr>
          </a:p>
          <a:p>
            <a:endParaRPr lang="ar-SA" sz="2400" dirty="0"/>
          </a:p>
        </p:txBody>
      </p:sp>
      <p:sp>
        <p:nvSpPr>
          <p:cNvPr id="4" name="مربع نص 3"/>
          <p:cNvSpPr txBox="1"/>
          <p:nvPr/>
        </p:nvSpPr>
        <p:spPr>
          <a:xfrm>
            <a:off x="285720" y="428604"/>
            <a:ext cx="8572560" cy="6186309"/>
          </a:xfrm>
          <a:prstGeom prst="rect">
            <a:avLst/>
          </a:prstGeom>
          <a:noFill/>
        </p:spPr>
        <p:txBody>
          <a:bodyPr wrap="square" rtlCol="1">
            <a:spAutoFit/>
          </a:bodyPr>
          <a:lstStyle/>
          <a:p>
            <a:r>
              <a:rPr lang="ar-IQ" sz="3600" dirty="0" smtClean="0">
                <a:solidFill>
                  <a:srgbClr val="C00000"/>
                </a:solidFill>
              </a:rPr>
              <a:t>ويعد المحتوى المكون الثاني في خطة درس التربية الرياضية بعد الهدف ويقصد بالمحتوى </a:t>
            </a:r>
            <a:r>
              <a:rPr lang="ar-IQ" sz="3600" dirty="0" err="1" smtClean="0">
                <a:solidFill>
                  <a:srgbClr val="C00000"/>
                </a:solidFill>
              </a:rPr>
              <a:t>أصطلاحا</a:t>
            </a:r>
            <a:r>
              <a:rPr lang="ar-IQ" sz="3600" dirty="0" smtClean="0">
                <a:solidFill>
                  <a:srgbClr val="C00000"/>
                </a:solidFill>
              </a:rPr>
              <a:t>: هو مجموعة المعارف والمهارات والاتجاهات والقيم التي يراد وضعها في خطة درس التربية الرياضية ، وهو كل ما يضعه المخطط من خبرات تهدف </a:t>
            </a:r>
            <a:r>
              <a:rPr lang="ar-IQ" sz="3600" dirty="0" err="1" smtClean="0">
                <a:solidFill>
                  <a:srgbClr val="C00000"/>
                </a:solidFill>
              </a:rPr>
              <a:t>الى</a:t>
            </a:r>
            <a:r>
              <a:rPr lang="ar-IQ" sz="3600" dirty="0" smtClean="0">
                <a:solidFill>
                  <a:srgbClr val="C00000"/>
                </a:solidFill>
              </a:rPr>
              <a:t> تحقيق النمو الشامل للمتعلم .</a:t>
            </a:r>
            <a:endParaRPr lang="en-US" sz="3600" dirty="0" smtClean="0">
              <a:solidFill>
                <a:srgbClr val="C00000"/>
              </a:solidFill>
            </a:endParaRPr>
          </a:p>
          <a:p>
            <a:r>
              <a:rPr lang="ar-IQ" sz="3600" dirty="0" smtClean="0">
                <a:solidFill>
                  <a:srgbClr val="C00000"/>
                </a:solidFill>
              </a:rPr>
              <a:t>والمحتوى يشمل جميع الخبرات </a:t>
            </a:r>
            <a:r>
              <a:rPr lang="ar-IQ" sz="3600" dirty="0" err="1" smtClean="0">
                <a:solidFill>
                  <a:srgbClr val="C00000"/>
                </a:solidFill>
              </a:rPr>
              <a:t>والانشطة</a:t>
            </a:r>
            <a:r>
              <a:rPr lang="ar-IQ" sz="3600" dirty="0" smtClean="0">
                <a:solidFill>
                  <a:srgbClr val="C00000"/>
                </a:solidFill>
              </a:rPr>
              <a:t> التي يتم اختيارها لتحقيق النمو الشامل والمتزن للطالب ( بدنيا وحركيا وعقليا وانفعاليا ) وتحدث تغيرا في سلوك المتعلمين تسهم في تنمية وتطوير مهاراتهم وقدراتهم ،ويتوقف شكل المحتوى على </a:t>
            </a:r>
            <a:r>
              <a:rPr lang="ar-IQ" sz="3600" dirty="0" err="1" smtClean="0">
                <a:solidFill>
                  <a:srgbClr val="C00000"/>
                </a:solidFill>
              </a:rPr>
              <a:t>امرين</a:t>
            </a:r>
            <a:r>
              <a:rPr lang="ar-IQ" sz="3600" dirty="0" smtClean="0">
                <a:solidFill>
                  <a:srgbClr val="C00000"/>
                </a:solidFill>
              </a:rPr>
              <a:t> :-</a:t>
            </a:r>
            <a:endParaRPr lang="ar-SA" sz="3600"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286808" cy="5539978"/>
          </a:xfrm>
          <a:prstGeom prst="rect">
            <a:avLst/>
          </a:prstGeom>
          <a:noFill/>
        </p:spPr>
        <p:txBody>
          <a:bodyPr wrap="square" rtlCol="1">
            <a:spAutoFit/>
          </a:bodyPr>
          <a:lstStyle/>
          <a:p>
            <a:pPr lvl="0"/>
            <a:r>
              <a:rPr lang="ar-IQ" sz="2400" dirty="0" smtClean="0">
                <a:solidFill>
                  <a:schemeClr val="bg2"/>
                </a:solidFill>
              </a:rPr>
              <a:t>1-الهدف السلوكي الذي تم تحديده .</a:t>
            </a:r>
            <a:endParaRPr lang="en-US" sz="2400" dirty="0" smtClean="0">
              <a:solidFill>
                <a:schemeClr val="bg2"/>
              </a:solidFill>
            </a:endParaRPr>
          </a:p>
          <a:p>
            <a:pPr lvl="0"/>
            <a:r>
              <a:rPr lang="ar-IQ" sz="2400" dirty="0" smtClean="0">
                <a:solidFill>
                  <a:schemeClr val="bg2"/>
                </a:solidFill>
              </a:rPr>
              <a:t>2-</a:t>
            </a:r>
            <a:r>
              <a:rPr lang="ar-IQ" sz="2400" dirty="0" err="1" smtClean="0">
                <a:solidFill>
                  <a:schemeClr val="bg2"/>
                </a:solidFill>
              </a:rPr>
              <a:t>انشطة</a:t>
            </a:r>
            <a:r>
              <a:rPr lang="ar-IQ" sz="2400" dirty="0" smtClean="0">
                <a:solidFill>
                  <a:schemeClr val="bg2"/>
                </a:solidFill>
              </a:rPr>
              <a:t> التدريس والتعلم المنتقاة .</a:t>
            </a:r>
            <a:endParaRPr lang="en-US" sz="2400" dirty="0" smtClean="0">
              <a:solidFill>
                <a:schemeClr val="bg2"/>
              </a:solidFill>
            </a:endParaRPr>
          </a:p>
          <a:p>
            <a:r>
              <a:rPr lang="ar-IQ" sz="2400" dirty="0" smtClean="0">
                <a:solidFill>
                  <a:schemeClr val="bg2"/>
                </a:solidFill>
              </a:rPr>
              <a:t>والمدرس </a:t>
            </a:r>
            <a:r>
              <a:rPr lang="ar-IQ" sz="2400" dirty="0" err="1" smtClean="0">
                <a:solidFill>
                  <a:schemeClr val="bg2"/>
                </a:solidFill>
              </a:rPr>
              <a:t>الكفوء</a:t>
            </a:r>
            <a:r>
              <a:rPr lang="ar-IQ" sz="2400" dirty="0" smtClean="0">
                <a:solidFill>
                  <a:schemeClr val="bg2"/>
                </a:solidFill>
              </a:rPr>
              <a:t> عندما يخطط للمحتوى عليه </a:t>
            </a:r>
            <a:r>
              <a:rPr lang="ar-IQ" sz="2400" dirty="0" err="1" smtClean="0">
                <a:solidFill>
                  <a:schemeClr val="bg2"/>
                </a:solidFill>
              </a:rPr>
              <a:t>ان</a:t>
            </a:r>
            <a:r>
              <a:rPr lang="ar-IQ" sz="2400" dirty="0" smtClean="0">
                <a:solidFill>
                  <a:schemeClr val="bg2"/>
                </a:solidFill>
              </a:rPr>
              <a:t> يقدم سلسلة من الخبرات للطلبة </a:t>
            </a:r>
            <a:r>
              <a:rPr lang="ar-IQ" sz="2400" dirty="0" err="1" smtClean="0">
                <a:solidFill>
                  <a:schemeClr val="bg2"/>
                </a:solidFill>
              </a:rPr>
              <a:t>ويبدا</a:t>
            </a:r>
            <a:r>
              <a:rPr lang="ar-IQ" sz="2400" dirty="0" smtClean="0">
                <a:solidFill>
                  <a:schemeClr val="bg2"/>
                </a:solidFill>
              </a:rPr>
              <a:t> من النقطة </a:t>
            </a:r>
            <a:r>
              <a:rPr lang="ar-IQ" sz="2400" dirty="0" err="1" smtClean="0">
                <a:solidFill>
                  <a:schemeClr val="bg2"/>
                </a:solidFill>
              </a:rPr>
              <a:t>الاقل</a:t>
            </a:r>
            <a:r>
              <a:rPr lang="ar-IQ" sz="2400" dirty="0" smtClean="0">
                <a:solidFill>
                  <a:schemeClr val="bg2"/>
                </a:solidFill>
              </a:rPr>
              <a:t> صعوبة وبالتدرج يزيد من الصعوبة وهذا يطلق عليه ( تنمية المحتوى ) . وهذا يعني </a:t>
            </a:r>
            <a:r>
              <a:rPr lang="ar-IQ" sz="2400" dirty="0" err="1" smtClean="0">
                <a:solidFill>
                  <a:schemeClr val="bg2"/>
                </a:solidFill>
              </a:rPr>
              <a:t>احداث</a:t>
            </a:r>
            <a:r>
              <a:rPr lang="ar-IQ" sz="2400" dirty="0" smtClean="0">
                <a:solidFill>
                  <a:schemeClr val="bg2"/>
                </a:solidFill>
              </a:rPr>
              <a:t> تقدم بالنشاط تبعا لخطة مدروسة الغرض منها </a:t>
            </a:r>
            <a:r>
              <a:rPr lang="ar-IQ" sz="2400" dirty="0" err="1" smtClean="0">
                <a:solidFill>
                  <a:schemeClr val="bg2"/>
                </a:solidFill>
              </a:rPr>
              <a:t>احداث</a:t>
            </a:r>
            <a:r>
              <a:rPr lang="ar-IQ" sz="2400" dirty="0" smtClean="0">
                <a:solidFill>
                  <a:schemeClr val="bg2"/>
                </a:solidFill>
              </a:rPr>
              <a:t> تغير في النشاط من مرحلة </a:t>
            </a:r>
            <a:r>
              <a:rPr lang="ar-IQ" sz="2400" dirty="0" err="1" smtClean="0">
                <a:solidFill>
                  <a:schemeClr val="bg2"/>
                </a:solidFill>
              </a:rPr>
              <a:t>الى</a:t>
            </a:r>
            <a:r>
              <a:rPr lang="ar-IQ" sz="2400" dirty="0" smtClean="0">
                <a:solidFill>
                  <a:schemeClr val="bg2"/>
                </a:solidFill>
              </a:rPr>
              <a:t> </a:t>
            </a:r>
            <a:r>
              <a:rPr lang="ar-IQ" sz="2400" dirty="0" err="1" smtClean="0">
                <a:solidFill>
                  <a:schemeClr val="bg2"/>
                </a:solidFill>
              </a:rPr>
              <a:t>اخرى</a:t>
            </a:r>
            <a:r>
              <a:rPr lang="ar-IQ" sz="2400" dirty="0" smtClean="0">
                <a:solidFill>
                  <a:schemeClr val="bg2"/>
                </a:solidFill>
              </a:rPr>
              <a:t> بالتدريج لتصبح المهارات </a:t>
            </a:r>
            <a:r>
              <a:rPr lang="ar-IQ" sz="2400" dirty="0" err="1" smtClean="0">
                <a:solidFill>
                  <a:schemeClr val="bg2"/>
                </a:solidFill>
              </a:rPr>
              <a:t>المتضمنه</a:t>
            </a:r>
            <a:r>
              <a:rPr lang="ar-IQ" sz="2400" dirty="0" smtClean="0">
                <a:solidFill>
                  <a:schemeClr val="bg2"/>
                </a:solidFill>
              </a:rPr>
              <a:t> في </a:t>
            </a:r>
            <a:r>
              <a:rPr lang="ar-IQ" sz="2400" dirty="0" err="1" smtClean="0">
                <a:solidFill>
                  <a:schemeClr val="bg2"/>
                </a:solidFill>
              </a:rPr>
              <a:t>اي</a:t>
            </a:r>
            <a:r>
              <a:rPr lang="ar-IQ" sz="2400" dirty="0" smtClean="0">
                <a:solidFill>
                  <a:schemeClr val="bg2"/>
                </a:solidFill>
              </a:rPr>
              <a:t> مرحلة أصعب في </a:t>
            </a:r>
            <a:r>
              <a:rPr lang="ar-IQ" sz="2400" dirty="0" err="1" smtClean="0">
                <a:solidFill>
                  <a:schemeClr val="bg2"/>
                </a:solidFill>
              </a:rPr>
              <a:t>الاداء</a:t>
            </a:r>
            <a:r>
              <a:rPr lang="ar-IQ" sz="2400" dirty="0" smtClean="0">
                <a:solidFill>
                  <a:schemeClr val="bg2"/>
                </a:solidFill>
              </a:rPr>
              <a:t> من </a:t>
            </a:r>
            <a:r>
              <a:rPr lang="ar-IQ" sz="2400" dirty="0" err="1" smtClean="0">
                <a:solidFill>
                  <a:schemeClr val="bg2"/>
                </a:solidFill>
              </a:rPr>
              <a:t>المهاارات</a:t>
            </a:r>
            <a:r>
              <a:rPr lang="ar-IQ" sz="2400" dirty="0" smtClean="0">
                <a:solidFill>
                  <a:schemeClr val="bg2"/>
                </a:solidFill>
              </a:rPr>
              <a:t> السابقة فيرتقي الطالب درجة ليصل </a:t>
            </a:r>
            <a:r>
              <a:rPr lang="ar-IQ" sz="2400" dirty="0" err="1" smtClean="0">
                <a:solidFill>
                  <a:schemeClr val="bg2"/>
                </a:solidFill>
              </a:rPr>
              <a:t>الى</a:t>
            </a:r>
            <a:r>
              <a:rPr lang="ar-IQ" sz="2400" dirty="0" smtClean="0">
                <a:solidFill>
                  <a:schemeClr val="bg2"/>
                </a:solidFill>
              </a:rPr>
              <a:t> اكتساب كل المهارات التي يتضمنها المحتوى .فعلى سبيل المثال أذا أستطاع مدرس التربية الرياضية </a:t>
            </a:r>
            <a:r>
              <a:rPr lang="ar-IQ" sz="2400" dirty="0" err="1" smtClean="0">
                <a:solidFill>
                  <a:schemeClr val="bg2"/>
                </a:solidFill>
              </a:rPr>
              <a:t>ان</a:t>
            </a:r>
            <a:r>
              <a:rPr lang="ar-IQ" sz="2400" dirty="0" smtClean="0">
                <a:solidFill>
                  <a:schemeClr val="bg2"/>
                </a:solidFill>
              </a:rPr>
              <a:t> يشرح جانبا من الموضوع في القاعة الرياضية فأنه ينبغي عليه </a:t>
            </a:r>
            <a:r>
              <a:rPr lang="ar-IQ" sz="2400" dirty="0" err="1" smtClean="0">
                <a:solidFill>
                  <a:schemeClr val="bg2"/>
                </a:solidFill>
              </a:rPr>
              <a:t>ان</a:t>
            </a:r>
            <a:r>
              <a:rPr lang="ar-IQ" sz="2400" dirty="0" smtClean="0">
                <a:solidFill>
                  <a:schemeClr val="bg2"/>
                </a:solidFill>
              </a:rPr>
              <a:t> يضمن درسه </a:t>
            </a:r>
            <a:r>
              <a:rPr lang="ar-IQ" sz="2400" dirty="0" err="1" smtClean="0">
                <a:solidFill>
                  <a:schemeClr val="bg2"/>
                </a:solidFill>
              </a:rPr>
              <a:t>اهم</a:t>
            </a:r>
            <a:r>
              <a:rPr lang="ar-IQ" sz="2400" dirty="0" smtClean="0">
                <a:solidFill>
                  <a:schemeClr val="bg2"/>
                </a:solidFill>
              </a:rPr>
              <a:t> المعلومات والمصطلحات التي سوف يعطيها ،</a:t>
            </a:r>
            <a:r>
              <a:rPr lang="ar-IQ" sz="2400" dirty="0" err="1" smtClean="0">
                <a:solidFill>
                  <a:schemeClr val="bg2"/>
                </a:solidFill>
              </a:rPr>
              <a:t>واذا</a:t>
            </a:r>
            <a:r>
              <a:rPr lang="ar-IQ" sz="2400" dirty="0" smtClean="0">
                <a:solidFill>
                  <a:schemeClr val="bg2"/>
                </a:solidFill>
              </a:rPr>
              <a:t> قرر </a:t>
            </a:r>
            <a:r>
              <a:rPr lang="ar-IQ" sz="2400" dirty="0" err="1" smtClean="0">
                <a:solidFill>
                  <a:schemeClr val="bg2"/>
                </a:solidFill>
              </a:rPr>
              <a:t>ان</a:t>
            </a:r>
            <a:r>
              <a:rPr lang="ar-IQ" sz="2400" dirty="0" smtClean="0">
                <a:solidFill>
                  <a:schemeClr val="bg2"/>
                </a:solidFill>
              </a:rPr>
              <a:t> يشرك الطلبة في مناقشة موضوع الدرس عليه </a:t>
            </a:r>
            <a:r>
              <a:rPr lang="ar-IQ" sz="2400" dirty="0" err="1" smtClean="0">
                <a:solidFill>
                  <a:schemeClr val="bg2"/>
                </a:solidFill>
              </a:rPr>
              <a:t>ان</a:t>
            </a:r>
            <a:r>
              <a:rPr lang="ar-IQ" sz="2400" dirty="0" smtClean="0">
                <a:solidFill>
                  <a:schemeClr val="bg2"/>
                </a:solidFill>
              </a:rPr>
              <a:t> يضع عددا من </a:t>
            </a:r>
            <a:r>
              <a:rPr lang="ar-IQ" sz="2400" dirty="0" err="1" smtClean="0">
                <a:solidFill>
                  <a:schemeClr val="bg2"/>
                </a:solidFill>
              </a:rPr>
              <a:t>الاسئلة</a:t>
            </a:r>
            <a:r>
              <a:rPr lang="ar-IQ" sz="2400" dirty="0" smtClean="0">
                <a:solidFill>
                  <a:schemeClr val="bg2"/>
                </a:solidFill>
              </a:rPr>
              <a:t> </a:t>
            </a:r>
            <a:r>
              <a:rPr lang="ar-IQ" sz="2400" dirty="0" err="1" smtClean="0">
                <a:solidFill>
                  <a:schemeClr val="bg2"/>
                </a:solidFill>
              </a:rPr>
              <a:t>الى</a:t>
            </a:r>
            <a:r>
              <a:rPr lang="ar-IQ" sz="2400" dirty="0" smtClean="0">
                <a:solidFill>
                  <a:schemeClr val="bg2"/>
                </a:solidFill>
              </a:rPr>
              <a:t> تساعد على </a:t>
            </a:r>
            <a:r>
              <a:rPr lang="ar-IQ" sz="2400" dirty="0" err="1" smtClean="0">
                <a:solidFill>
                  <a:schemeClr val="bg2"/>
                </a:solidFill>
              </a:rPr>
              <a:t>اثارة</a:t>
            </a:r>
            <a:r>
              <a:rPr lang="ar-IQ" sz="2400" dirty="0" smtClean="0">
                <a:solidFill>
                  <a:schemeClr val="bg2"/>
                </a:solidFill>
              </a:rPr>
              <a:t> الحوار ، </a:t>
            </a:r>
            <a:r>
              <a:rPr lang="ar-IQ" sz="2400" dirty="0" err="1" smtClean="0">
                <a:solidFill>
                  <a:schemeClr val="bg2"/>
                </a:solidFill>
              </a:rPr>
              <a:t>اما</a:t>
            </a:r>
            <a:r>
              <a:rPr lang="ar-IQ" sz="2400" dirty="0" smtClean="0">
                <a:solidFill>
                  <a:schemeClr val="bg2"/>
                </a:solidFill>
              </a:rPr>
              <a:t> أذا كان عرض لمهارة في الملعب فان المحتوى يتطلب وصفا </a:t>
            </a:r>
            <a:r>
              <a:rPr lang="ar-IQ" sz="2400" dirty="0" err="1" smtClean="0">
                <a:solidFill>
                  <a:schemeClr val="bg2"/>
                </a:solidFill>
              </a:rPr>
              <a:t>اجرائيا</a:t>
            </a:r>
            <a:r>
              <a:rPr lang="ar-IQ" sz="2400" dirty="0" smtClean="0">
                <a:solidFill>
                  <a:schemeClr val="bg2"/>
                </a:solidFill>
              </a:rPr>
              <a:t> للمدرس ، ونؤكد على انه </a:t>
            </a:r>
            <a:r>
              <a:rPr lang="ar-IQ" sz="2400" dirty="0" err="1" smtClean="0">
                <a:solidFill>
                  <a:schemeClr val="bg2"/>
                </a:solidFill>
              </a:rPr>
              <a:t>لايوجد</a:t>
            </a:r>
            <a:r>
              <a:rPr lang="ar-IQ" sz="2400" dirty="0" smtClean="0">
                <a:solidFill>
                  <a:schemeClr val="bg2"/>
                </a:solidFill>
              </a:rPr>
              <a:t> شكل محدد لكتابة المحتوى .</a:t>
            </a:r>
            <a:endParaRPr lang="en-US" sz="2400" dirty="0" smtClean="0">
              <a:solidFill>
                <a:schemeClr val="bg2"/>
              </a:solidFill>
            </a:endParaRPr>
          </a:p>
          <a:p>
            <a:r>
              <a:rPr lang="ar-IQ" sz="2400" dirty="0" smtClean="0">
                <a:solidFill>
                  <a:schemeClr val="bg2"/>
                </a:solidFill>
              </a:rPr>
              <a:t> </a:t>
            </a:r>
            <a:endParaRPr lang="en-US" sz="2400" dirty="0" smtClean="0">
              <a:solidFill>
                <a:schemeClr val="bg2"/>
              </a:solidFill>
            </a:endParaRP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369332"/>
          </a:xfrm>
          <a:prstGeom prst="rect">
            <a:avLst/>
          </a:prstGeom>
          <a:solidFill>
            <a:schemeClr val="accent5">
              <a:lumMod val="60000"/>
              <a:lumOff val="40000"/>
              <a:alpha val="88000"/>
            </a:schemeClr>
          </a:solidFill>
        </p:spPr>
        <p:txBody>
          <a:bodyPr wrap="square" rtlCol="1">
            <a:spAutoFit/>
          </a:bodyPr>
          <a:lstStyle/>
          <a:p>
            <a:r>
              <a:rPr lang="ar-IQ" b="1" dirty="0" smtClean="0"/>
              <a:t> </a:t>
            </a:r>
            <a:endParaRPr lang="ar-SA" sz="23900" dirty="0"/>
          </a:p>
        </p:txBody>
      </p:sp>
      <p:sp>
        <p:nvSpPr>
          <p:cNvPr id="4" name="مربع نص 3"/>
          <p:cNvSpPr txBox="1"/>
          <p:nvPr/>
        </p:nvSpPr>
        <p:spPr>
          <a:xfrm>
            <a:off x="142844" y="642918"/>
            <a:ext cx="8715436" cy="6001643"/>
          </a:xfrm>
          <a:prstGeom prst="rect">
            <a:avLst/>
          </a:prstGeom>
          <a:noFill/>
        </p:spPr>
        <p:txBody>
          <a:bodyPr wrap="square" rtlCol="1">
            <a:spAutoFit/>
          </a:bodyPr>
          <a:lstStyle/>
          <a:p>
            <a:r>
              <a:rPr lang="ar-IQ" sz="2400" dirty="0" smtClean="0">
                <a:solidFill>
                  <a:schemeClr val="bg1"/>
                </a:solidFill>
              </a:rPr>
              <a:t>ومن خلال خبرتنا نرى بعض المدرسين المبتدئين </a:t>
            </a:r>
            <a:r>
              <a:rPr lang="ar-IQ" sz="2400" dirty="0" err="1" smtClean="0">
                <a:solidFill>
                  <a:schemeClr val="bg1"/>
                </a:solidFill>
              </a:rPr>
              <a:t>او</a:t>
            </a:r>
            <a:r>
              <a:rPr lang="ar-IQ" sz="2400" dirty="0" smtClean="0">
                <a:solidFill>
                  <a:schemeClr val="bg1"/>
                </a:solidFill>
              </a:rPr>
              <a:t> قليلي الخبرة يعتمدون على الخطة التفصيلية لما يتناوله درس التربية الرياضية ،بينما يكتفي المدرس المتمرس بكتابة العناصر </a:t>
            </a:r>
            <a:r>
              <a:rPr lang="ar-IQ" sz="2400" dirty="0" err="1" smtClean="0">
                <a:solidFill>
                  <a:schemeClr val="bg1"/>
                </a:solidFill>
              </a:rPr>
              <a:t>الاساسية</a:t>
            </a:r>
            <a:r>
              <a:rPr lang="ar-IQ" sz="2400" dirty="0" smtClean="0">
                <a:solidFill>
                  <a:schemeClr val="bg1"/>
                </a:solidFill>
              </a:rPr>
              <a:t> في خطة الدرس ، والمهم </a:t>
            </a:r>
            <a:r>
              <a:rPr lang="ar-IQ" sz="2400" dirty="0" err="1" smtClean="0">
                <a:solidFill>
                  <a:schemeClr val="bg1"/>
                </a:solidFill>
              </a:rPr>
              <a:t>ان</a:t>
            </a:r>
            <a:r>
              <a:rPr lang="ar-IQ" sz="2400" dirty="0" smtClean="0">
                <a:solidFill>
                  <a:schemeClr val="bg1"/>
                </a:solidFill>
              </a:rPr>
              <a:t> يسجل المدرس في المحتوى ما يراه ضروريا لتحقيق </a:t>
            </a:r>
            <a:r>
              <a:rPr lang="ar-IQ" sz="2400" dirty="0" err="1" smtClean="0">
                <a:solidFill>
                  <a:schemeClr val="bg1"/>
                </a:solidFill>
              </a:rPr>
              <a:t>اهداف</a:t>
            </a:r>
            <a:r>
              <a:rPr lang="ar-IQ" sz="2400" dirty="0" smtClean="0">
                <a:solidFill>
                  <a:schemeClr val="bg1"/>
                </a:solidFill>
              </a:rPr>
              <a:t> الدرس.</a:t>
            </a:r>
            <a:endParaRPr lang="en-US" sz="2400" dirty="0" smtClean="0">
              <a:solidFill>
                <a:schemeClr val="bg1"/>
              </a:solidFill>
            </a:endParaRPr>
          </a:p>
          <a:p>
            <a:r>
              <a:rPr lang="ar-IQ" sz="2400" dirty="0" smtClean="0">
                <a:solidFill>
                  <a:schemeClr val="bg1"/>
                </a:solidFill>
              </a:rPr>
              <a:t>ونظرا لان الطالب ينمو ويتطور من سنة دراسية </a:t>
            </a:r>
            <a:r>
              <a:rPr lang="ar-IQ" sz="2400" dirty="0" err="1" smtClean="0">
                <a:solidFill>
                  <a:schemeClr val="bg1"/>
                </a:solidFill>
              </a:rPr>
              <a:t>الى</a:t>
            </a:r>
            <a:r>
              <a:rPr lang="ar-IQ" sz="2400" dirty="0" smtClean="0">
                <a:solidFill>
                  <a:schemeClr val="bg1"/>
                </a:solidFill>
              </a:rPr>
              <a:t> </a:t>
            </a:r>
            <a:r>
              <a:rPr lang="ar-IQ" sz="2400" dirty="0" err="1" smtClean="0">
                <a:solidFill>
                  <a:schemeClr val="bg1"/>
                </a:solidFill>
              </a:rPr>
              <a:t>اخرى</a:t>
            </a:r>
            <a:r>
              <a:rPr lang="ar-IQ" sz="2400" dirty="0" smtClean="0">
                <a:solidFill>
                  <a:schemeClr val="bg1"/>
                </a:solidFill>
              </a:rPr>
              <a:t> متضمنا ذلك ميوله </a:t>
            </a:r>
            <a:r>
              <a:rPr lang="ar-IQ" sz="2400" dirty="0" err="1" smtClean="0">
                <a:solidFill>
                  <a:schemeClr val="bg1"/>
                </a:solidFill>
              </a:rPr>
              <a:t>وأتجاهاته</a:t>
            </a:r>
            <a:r>
              <a:rPr lang="ar-IQ" sz="2400" dirty="0" smtClean="0">
                <a:solidFill>
                  <a:schemeClr val="bg1"/>
                </a:solidFill>
              </a:rPr>
              <a:t> وحاجاته وقدراته العقلية والجسمية والاجتماعية ،لذا فان مهمة التربية الرياضية </a:t>
            </a:r>
            <a:r>
              <a:rPr lang="ar-IQ" sz="2400" dirty="0" err="1" smtClean="0">
                <a:solidFill>
                  <a:schemeClr val="bg1"/>
                </a:solidFill>
              </a:rPr>
              <a:t>ان</a:t>
            </a:r>
            <a:r>
              <a:rPr lang="ar-IQ" sz="2400" dirty="0" smtClean="0">
                <a:solidFill>
                  <a:schemeClr val="bg1"/>
                </a:solidFill>
              </a:rPr>
              <a:t> تقابل هذا النمو والتطور بأوجه نشاط تتناسب مع المرحلة التي يمر </a:t>
            </a:r>
            <a:r>
              <a:rPr lang="ar-IQ" sz="2400" dirty="0" err="1" smtClean="0">
                <a:solidFill>
                  <a:schemeClr val="bg1"/>
                </a:solidFill>
              </a:rPr>
              <a:t>بها</a:t>
            </a:r>
            <a:r>
              <a:rPr lang="ar-IQ" sz="2400" dirty="0" smtClean="0">
                <a:solidFill>
                  <a:schemeClr val="bg1"/>
                </a:solidFill>
              </a:rPr>
              <a:t> الطالب ، لذا على المدرس </a:t>
            </a:r>
            <a:r>
              <a:rPr lang="ar-IQ" sz="2400" dirty="0" err="1" smtClean="0">
                <a:solidFill>
                  <a:schemeClr val="bg1"/>
                </a:solidFill>
              </a:rPr>
              <a:t>ان</a:t>
            </a:r>
            <a:r>
              <a:rPr lang="ar-IQ" sz="2400" dirty="0" smtClean="0">
                <a:solidFill>
                  <a:schemeClr val="bg1"/>
                </a:solidFill>
              </a:rPr>
              <a:t> يعمل وفق المراحل التي سنذكرها في </a:t>
            </a:r>
            <a:r>
              <a:rPr lang="ar-IQ" sz="2400" dirty="0" err="1" smtClean="0">
                <a:solidFill>
                  <a:schemeClr val="bg1"/>
                </a:solidFill>
              </a:rPr>
              <a:t>ادناه</a:t>
            </a:r>
            <a:r>
              <a:rPr lang="ar-IQ" sz="2400" dirty="0" smtClean="0">
                <a:solidFill>
                  <a:schemeClr val="bg1"/>
                </a:solidFill>
              </a:rPr>
              <a:t> لتنمية المحتوى .</a:t>
            </a:r>
            <a:endParaRPr lang="en-US" sz="2400" dirty="0" smtClean="0">
              <a:solidFill>
                <a:schemeClr val="bg1"/>
              </a:solidFill>
            </a:endParaRPr>
          </a:p>
          <a:p>
            <a:r>
              <a:rPr lang="ar-IQ" sz="2400" b="1" dirty="0" smtClean="0">
                <a:solidFill>
                  <a:schemeClr val="bg1"/>
                </a:solidFill>
              </a:rPr>
              <a:t> </a:t>
            </a:r>
            <a:endParaRPr lang="en-US" sz="2400" dirty="0" smtClean="0">
              <a:solidFill>
                <a:schemeClr val="bg1"/>
              </a:solidFill>
            </a:endParaRPr>
          </a:p>
          <a:p>
            <a:r>
              <a:rPr lang="ar-IQ" sz="2400" b="1" dirty="0" smtClean="0">
                <a:solidFill>
                  <a:schemeClr val="bg1"/>
                </a:solidFill>
              </a:rPr>
              <a:t>مراحل تنمية المحتوى</a:t>
            </a:r>
            <a:endParaRPr lang="en-US" sz="2400" dirty="0" smtClean="0">
              <a:solidFill>
                <a:schemeClr val="bg1"/>
              </a:solidFill>
            </a:endParaRPr>
          </a:p>
          <a:p>
            <a:r>
              <a:rPr lang="ar-IQ" sz="2400" b="1" dirty="0" smtClean="0">
                <a:solidFill>
                  <a:schemeClr val="bg1"/>
                </a:solidFill>
              </a:rPr>
              <a:t>      أولا  : مرحلة تسهيل </a:t>
            </a:r>
            <a:r>
              <a:rPr lang="ar-IQ" sz="2400" b="1" dirty="0" err="1" smtClean="0">
                <a:solidFill>
                  <a:schemeClr val="bg1"/>
                </a:solidFill>
              </a:rPr>
              <a:t>الاداء</a:t>
            </a:r>
            <a:r>
              <a:rPr lang="ar-IQ" sz="2400" b="1" dirty="0" smtClean="0">
                <a:solidFill>
                  <a:schemeClr val="bg1"/>
                </a:solidFill>
              </a:rPr>
              <a:t> الصعب .</a:t>
            </a:r>
            <a:endParaRPr lang="en-US" sz="2400" dirty="0" smtClean="0">
              <a:solidFill>
                <a:schemeClr val="bg1"/>
              </a:solidFill>
            </a:endParaRPr>
          </a:p>
          <a:p>
            <a:r>
              <a:rPr lang="ar-IQ" sz="2400" b="1" dirty="0" smtClean="0">
                <a:solidFill>
                  <a:schemeClr val="bg1"/>
                </a:solidFill>
              </a:rPr>
              <a:t>      ثانيا : مرحلة تثبيت </a:t>
            </a:r>
            <a:r>
              <a:rPr lang="ar-IQ" sz="2400" b="1" dirty="0" err="1" smtClean="0">
                <a:solidFill>
                  <a:schemeClr val="bg1"/>
                </a:solidFill>
              </a:rPr>
              <a:t>الاداء</a:t>
            </a:r>
            <a:r>
              <a:rPr lang="ar-IQ" sz="2400" b="1" dirty="0" smtClean="0">
                <a:solidFill>
                  <a:schemeClr val="bg1"/>
                </a:solidFill>
              </a:rPr>
              <a:t> الجيد .</a:t>
            </a:r>
            <a:endParaRPr lang="en-US" sz="2400" dirty="0" smtClean="0">
              <a:solidFill>
                <a:schemeClr val="bg1"/>
              </a:solidFill>
            </a:endParaRPr>
          </a:p>
          <a:p>
            <a:r>
              <a:rPr lang="ar-IQ" sz="2400" b="1" dirty="0" smtClean="0">
                <a:solidFill>
                  <a:schemeClr val="bg1"/>
                </a:solidFill>
              </a:rPr>
              <a:t>      ثالثا : مرحلة التقدم </a:t>
            </a:r>
            <a:r>
              <a:rPr lang="ar-IQ" sz="2400" b="1" dirty="0" err="1" smtClean="0">
                <a:solidFill>
                  <a:schemeClr val="bg1"/>
                </a:solidFill>
              </a:rPr>
              <a:t>بالاداء</a:t>
            </a:r>
            <a:r>
              <a:rPr lang="ar-IQ" sz="2400" b="1" dirty="0" smtClean="0">
                <a:solidFill>
                  <a:schemeClr val="bg1"/>
                </a:solidFill>
              </a:rPr>
              <a:t> النوعي .</a:t>
            </a:r>
            <a:endParaRPr lang="en-US" sz="2400" dirty="0" smtClean="0">
              <a:solidFill>
                <a:schemeClr val="bg1"/>
              </a:solidFill>
            </a:endParaRPr>
          </a:p>
          <a:p>
            <a:r>
              <a:rPr lang="ar-IQ" sz="2400" b="1" dirty="0" smtClean="0">
                <a:solidFill>
                  <a:schemeClr val="bg1"/>
                </a:solidFill>
              </a:rPr>
              <a:t>      رابعا :  مرحلة الممارسة والتطبيق .</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endParaRPr lang="ar-SA" sz="24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1692771"/>
          </a:xfrm>
          <a:prstGeom prst="rect">
            <a:avLst/>
          </a:prstGeom>
          <a:noFill/>
        </p:spPr>
        <p:txBody>
          <a:bodyPr wrap="square" rtlCol="1">
            <a:spAutoFit/>
          </a:bodyPr>
          <a:lstStyle/>
          <a:p>
            <a:r>
              <a:rPr lang="ar-IQ" sz="1600" b="1" dirty="0" smtClean="0">
                <a:solidFill>
                  <a:schemeClr val="accent1">
                    <a:lumMod val="75000"/>
                  </a:schemeClr>
                </a:solidFill>
              </a:rPr>
              <a:t> </a:t>
            </a:r>
            <a:r>
              <a:rPr lang="ar-IQ" sz="1600" dirty="0" smtClean="0"/>
              <a:t> </a:t>
            </a:r>
            <a:endParaRPr lang="en-US" sz="1600" dirty="0" smtClean="0">
              <a:solidFill>
                <a:schemeClr val="bg1"/>
              </a:solidFill>
            </a:endParaRPr>
          </a:p>
          <a:p>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1600" b="1" dirty="0" smtClean="0"/>
              <a:t> </a:t>
            </a:r>
            <a:endParaRPr lang="en-US" sz="1600" dirty="0" smtClean="0"/>
          </a:p>
          <a:p>
            <a:r>
              <a:rPr lang="ar-IQ" sz="1600" b="1" dirty="0" smtClean="0"/>
              <a:t> </a:t>
            </a:r>
            <a:endParaRPr lang="en-US" sz="1600" dirty="0" smtClean="0"/>
          </a:p>
          <a:p>
            <a:endParaRPr lang="ar-SA" sz="1600" dirty="0">
              <a:solidFill>
                <a:schemeClr val="accent6">
                  <a:lumMod val="75000"/>
                </a:schemeClr>
              </a:solidFill>
            </a:endParaRPr>
          </a:p>
        </p:txBody>
      </p:sp>
      <p:sp>
        <p:nvSpPr>
          <p:cNvPr id="4" name="مربع نص 3"/>
          <p:cNvSpPr txBox="1"/>
          <p:nvPr/>
        </p:nvSpPr>
        <p:spPr>
          <a:xfrm>
            <a:off x="285720" y="500042"/>
            <a:ext cx="8501122" cy="5262979"/>
          </a:xfrm>
          <a:prstGeom prst="rect">
            <a:avLst/>
          </a:prstGeom>
          <a:noFill/>
        </p:spPr>
        <p:txBody>
          <a:bodyPr wrap="square" rtlCol="1">
            <a:spAutoFit/>
          </a:bodyPr>
          <a:lstStyle/>
          <a:p>
            <a:r>
              <a:rPr lang="ar-IQ" sz="2400" b="1" dirty="0" err="1" smtClean="0">
                <a:solidFill>
                  <a:schemeClr val="bg1">
                    <a:lumMod val="65000"/>
                    <a:lumOff val="35000"/>
                  </a:schemeClr>
                </a:solidFill>
              </a:rPr>
              <a:t>اولا</a:t>
            </a:r>
            <a:r>
              <a:rPr lang="ar-IQ" sz="2400" b="1" dirty="0" smtClean="0">
                <a:solidFill>
                  <a:schemeClr val="bg1">
                    <a:lumMod val="65000"/>
                    <a:lumOff val="35000"/>
                  </a:schemeClr>
                </a:solidFill>
              </a:rPr>
              <a:t> : مرحلة تسهيل </a:t>
            </a:r>
            <a:r>
              <a:rPr lang="ar-IQ" sz="2400" b="1" dirty="0" err="1" smtClean="0">
                <a:solidFill>
                  <a:schemeClr val="bg1">
                    <a:lumMod val="65000"/>
                    <a:lumOff val="35000"/>
                  </a:schemeClr>
                </a:solidFill>
              </a:rPr>
              <a:t>الاداء</a:t>
            </a:r>
            <a:r>
              <a:rPr lang="ar-IQ" sz="2400" b="1" dirty="0" smtClean="0">
                <a:solidFill>
                  <a:schemeClr val="bg1">
                    <a:lumMod val="65000"/>
                    <a:lumOff val="35000"/>
                  </a:schemeClr>
                </a:solidFill>
              </a:rPr>
              <a:t> الصعب</a:t>
            </a:r>
            <a:endParaRPr lang="en-US" sz="2400" dirty="0" smtClean="0">
              <a:solidFill>
                <a:schemeClr val="bg1">
                  <a:lumMod val="65000"/>
                  <a:lumOff val="35000"/>
                </a:schemeClr>
              </a:solidFill>
            </a:endParaRPr>
          </a:p>
          <a:p>
            <a:r>
              <a:rPr lang="ar-IQ" sz="2400" b="1" dirty="0" smtClean="0">
                <a:solidFill>
                  <a:schemeClr val="bg1">
                    <a:lumMod val="65000"/>
                    <a:lumOff val="35000"/>
                  </a:schemeClr>
                </a:solidFill>
              </a:rPr>
              <a:t> </a:t>
            </a:r>
            <a:endParaRPr lang="en-US" sz="2400" dirty="0" smtClean="0">
              <a:solidFill>
                <a:schemeClr val="bg1">
                  <a:lumMod val="65000"/>
                  <a:lumOff val="35000"/>
                </a:schemeClr>
              </a:solidFill>
            </a:endParaRPr>
          </a:p>
          <a:p>
            <a:r>
              <a:rPr lang="ar-IQ" sz="2400" dirty="0" smtClean="0">
                <a:solidFill>
                  <a:schemeClr val="bg1">
                    <a:lumMod val="65000"/>
                    <a:lumOff val="35000"/>
                  </a:schemeClr>
                </a:solidFill>
              </a:rPr>
              <a:t>يجب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يقوم المدرس بتحليل المحتوى والتعرف على </a:t>
            </a:r>
            <a:r>
              <a:rPr lang="ar-IQ" sz="2400" dirty="0" err="1" smtClean="0">
                <a:solidFill>
                  <a:schemeClr val="bg1">
                    <a:lumMod val="65000"/>
                    <a:lumOff val="35000"/>
                  </a:schemeClr>
                </a:solidFill>
              </a:rPr>
              <a:t>اوجه</a:t>
            </a:r>
            <a:r>
              <a:rPr lang="ar-IQ" sz="2400" dirty="0" smtClean="0">
                <a:solidFill>
                  <a:schemeClr val="bg1">
                    <a:lumMod val="65000"/>
                    <a:lumOff val="35000"/>
                  </a:schemeClr>
                </a:solidFill>
              </a:rPr>
              <a:t> النشاط الذي يتضمنها ، ولان أوجه النشاط في المراحل الدراسية الابتدائية </a:t>
            </a:r>
            <a:r>
              <a:rPr lang="ar-IQ" sz="2400" dirty="0" err="1" smtClean="0">
                <a:solidFill>
                  <a:schemeClr val="bg1">
                    <a:lumMod val="65000"/>
                    <a:lumOff val="35000"/>
                  </a:schemeClr>
                </a:solidFill>
              </a:rPr>
              <a:t>والاعددية</a:t>
            </a:r>
            <a:r>
              <a:rPr lang="ar-IQ" sz="2400" dirty="0" smtClean="0">
                <a:solidFill>
                  <a:schemeClr val="bg1">
                    <a:lumMod val="65000"/>
                    <a:lumOff val="35000"/>
                  </a:schemeClr>
                </a:solidFill>
              </a:rPr>
              <a:t> والثانوية يختلف وكذلك الطلبة تختلف ميولهم ورغباتهم وقدراتهم لذا كان لزاما على المدرس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يقوم بالعديد من </a:t>
            </a:r>
            <a:r>
              <a:rPr lang="ar-IQ" sz="2400" dirty="0" err="1" smtClean="0">
                <a:solidFill>
                  <a:schemeClr val="bg1">
                    <a:lumMod val="65000"/>
                    <a:lumOff val="35000"/>
                  </a:schemeClr>
                </a:solidFill>
              </a:rPr>
              <a:t>الاجراءات</a:t>
            </a:r>
            <a:r>
              <a:rPr lang="ar-IQ" sz="2400" dirty="0" smtClean="0">
                <a:solidFill>
                  <a:schemeClr val="bg1">
                    <a:lumMod val="65000"/>
                    <a:lumOff val="35000"/>
                  </a:schemeClr>
                </a:solidFill>
              </a:rPr>
              <a:t> التي تهدف </a:t>
            </a:r>
            <a:r>
              <a:rPr lang="ar-IQ" sz="2400" dirty="0" err="1" smtClean="0">
                <a:solidFill>
                  <a:schemeClr val="bg1">
                    <a:lumMod val="65000"/>
                    <a:lumOff val="35000"/>
                  </a:schemeClr>
                </a:solidFill>
              </a:rPr>
              <a:t>الى</a:t>
            </a:r>
            <a:r>
              <a:rPr lang="ar-IQ" sz="2400" dirty="0" smtClean="0">
                <a:solidFill>
                  <a:schemeClr val="bg1">
                    <a:lumMod val="65000"/>
                    <a:lumOff val="35000"/>
                  </a:schemeClr>
                </a:solidFill>
              </a:rPr>
              <a:t> التدرج في تقديم المحتوى للطلاب وذلك بأتباع القاعدة التربوية من حيث البدء من السهل </a:t>
            </a:r>
            <a:r>
              <a:rPr lang="ar-IQ" sz="2400" dirty="0" err="1" smtClean="0">
                <a:solidFill>
                  <a:schemeClr val="bg1">
                    <a:lumMod val="65000"/>
                    <a:lumOff val="35000"/>
                  </a:schemeClr>
                </a:solidFill>
              </a:rPr>
              <a:t>الى</a:t>
            </a:r>
            <a:r>
              <a:rPr lang="ar-IQ" sz="2400" dirty="0" smtClean="0">
                <a:solidFill>
                  <a:schemeClr val="bg1">
                    <a:lumMod val="65000"/>
                    <a:lumOff val="35000"/>
                  </a:schemeClr>
                </a:solidFill>
              </a:rPr>
              <a:t> الصعب أما </a:t>
            </a:r>
            <a:r>
              <a:rPr lang="ar-IQ" sz="2400" dirty="0" err="1" smtClean="0">
                <a:solidFill>
                  <a:schemeClr val="bg1">
                    <a:lumMod val="65000"/>
                    <a:lumOff val="35000"/>
                  </a:schemeClr>
                </a:solidFill>
              </a:rPr>
              <a:t>الاجراءات</a:t>
            </a:r>
            <a:r>
              <a:rPr lang="ar-IQ" sz="2400" dirty="0" smtClean="0">
                <a:solidFill>
                  <a:schemeClr val="bg1">
                    <a:lumMod val="65000"/>
                    <a:lumOff val="35000"/>
                  </a:schemeClr>
                </a:solidFill>
              </a:rPr>
              <a:t> التي يجب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يتبعها المدرس من اجل تسهيل </a:t>
            </a:r>
            <a:r>
              <a:rPr lang="ar-IQ" sz="2400" dirty="0" err="1" smtClean="0">
                <a:solidFill>
                  <a:schemeClr val="bg1">
                    <a:lumMod val="65000"/>
                    <a:lumOff val="35000"/>
                  </a:schemeClr>
                </a:solidFill>
              </a:rPr>
              <a:t>الاداء</a:t>
            </a:r>
            <a:r>
              <a:rPr lang="ar-IQ" sz="2400" dirty="0" smtClean="0">
                <a:solidFill>
                  <a:schemeClr val="bg1">
                    <a:lumMod val="65000"/>
                    <a:lumOff val="35000"/>
                  </a:schemeClr>
                </a:solidFill>
              </a:rPr>
              <a:t> الصعب فهي </a:t>
            </a:r>
            <a:r>
              <a:rPr lang="ar-IQ" sz="2400" dirty="0" err="1" smtClean="0">
                <a:solidFill>
                  <a:schemeClr val="bg1">
                    <a:lumMod val="65000"/>
                    <a:lumOff val="35000"/>
                  </a:schemeClr>
                </a:solidFill>
              </a:rPr>
              <a:t>كالاتي</a:t>
            </a:r>
            <a:r>
              <a:rPr lang="ar-IQ" sz="2400" dirty="0" smtClean="0">
                <a:solidFill>
                  <a:schemeClr val="bg1">
                    <a:lumMod val="65000"/>
                    <a:lumOff val="35000"/>
                  </a:schemeClr>
                </a:solidFill>
              </a:rPr>
              <a:t> :- </a:t>
            </a:r>
            <a:endParaRPr lang="en-US" sz="2400" dirty="0" smtClean="0">
              <a:solidFill>
                <a:schemeClr val="bg1">
                  <a:lumMod val="65000"/>
                  <a:lumOff val="35000"/>
                </a:schemeClr>
              </a:solidFill>
            </a:endParaRPr>
          </a:p>
          <a:p>
            <a:r>
              <a:rPr lang="ar-IQ" sz="2400" dirty="0" smtClean="0">
                <a:solidFill>
                  <a:schemeClr val="bg1">
                    <a:lumMod val="65000"/>
                    <a:lumOff val="35000"/>
                  </a:schemeClr>
                </a:solidFill>
              </a:rPr>
              <a:t> </a:t>
            </a:r>
            <a:endParaRPr lang="en-US" sz="2400" dirty="0" smtClean="0">
              <a:solidFill>
                <a:schemeClr val="bg1">
                  <a:lumMod val="65000"/>
                  <a:lumOff val="35000"/>
                </a:schemeClr>
              </a:solidFill>
            </a:endParaRPr>
          </a:p>
          <a:p>
            <a:pPr lvl="0"/>
            <a:r>
              <a:rPr lang="ar-IQ" sz="2400" b="1" dirty="0" smtClean="0">
                <a:solidFill>
                  <a:schemeClr val="bg1">
                    <a:lumMod val="65000"/>
                    <a:lumOff val="35000"/>
                  </a:schemeClr>
                </a:solidFill>
              </a:rPr>
              <a:t>بناء التمارين </a:t>
            </a:r>
            <a:r>
              <a:rPr lang="ar-IQ" sz="2400" b="1" dirty="0" err="1" smtClean="0">
                <a:solidFill>
                  <a:schemeClr val="bg1">
                    <a:lumMod val="65000"/>
                    <a:lumOff val="35000"/>
                  </a:schemeClr>
                </a:solidFill>
              </a:rPr>
              <a:t>اوالمهارات</a:t>
            </a:r>
            <a:r>
              <a:rPr lang="ar-IQ" sz="2400" b="1" dirty="0" smtClean="0">
                <a:solidFill>
                  <a:schemeClr val="bg1">
                    <a:lumMod val="65000"/>
                    <a:lumOff val="35000"/>
                  </a:schemeClr>
                </a:solidFill>
              </a:rPr>
              <a:t> الحركية:</a:t>
            </a:r>
            <a:endParaRPr lang="en-US" sz="2400" dirty="0" smtClean="0">
              <a:solidFill>
                <a:schemeClr val="bg1">
                  <a:lumMod val="65000"/>
                  <a:lumOff val="35000"/>
                </a:schemeClr>
              </a:solidFill>
            </a:endParaRPr>
          </a:p>
          <a:p>
            <a:r>
              <a:rPr lang="ar-IQ" sz="2400" dirty="0" smtClean="0">
                <a:solidFill>
                  <a:schemeClr val="bg1">
                    <a:lumMod val="65000"/>
                    <a:lumOff val="35000"/>
                  </a:schemeClr>
                </a:solidFill>
              </a:rPr>
              <a:t>فالمدرس يستطيع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يخفض من درجة صعوبة التمارين </a:t>
            </a:r>
            <a:r>
              <a:rPr lang="ar-IQ" sz="2400" dirty="0" err="1" smtClean="0">
                <a:solidFill>
                  <a:schemeClr val="bg1">
                    <a:lumMod val="65000"/>
                    <a:lumOff val="35000"/>
                  </a:schemeClr>
                </a:solidFill>
              </a:rPr>
              <a:t>او</a:t>
            </a:r>
            <a:r>
              <a:rPr lang="ar-IQ" sz="2400" dirty="0" smtClean="0">
                <a:solidFill>
                  <a:schemeClr val="bg1">
                    <a:lumMod val="65000"/>
                    <a:lumOff val="35000"/>
                  </a:schemeClr>
                </a:solidFill>
              </a:rPr>
              <a:t> المهارات الحركية عن طريق تقسيم العمل </a:t>
            </a:r>
            <a:r>
              <a:rPr lang="ar-IQ" sz="2400" dirty="0" err="1" smtClean="0">
                <a:solidFill>
                  <a:schemeClr val="bg1">
                    <a:lumMod val="65000"/>
                    <a:lumOff val="35000"/>
                  </a:schemeClr>
                </a:solidFill>
              </a:rPr>
              <a:t>الى</a:t>
            </a:r>
            <a:r>
              <a:rPr lang="ar-IQ" sz="2400" dirty="0" smtClean="0">
                <a:solidFill>
                  <a:schemeClr val="bg1">
                    <a:lumMod val="65000"/>
                    <a:lumOff val="35000"/>
                  </a:schemeClr>
                </a:solidFill>
              </a:rPr>
              <a:t> </a:t>
            </a:r>
            <a:r>
              <a:rPr lang="ar-IQ" sz="2400" dirty="0" err="1" smtClean="0">
                <a:solidFill>
                  <a:schemeClr val="bg1">
                    <a:lumMod val="65000"/>
                    <a:lumOff val="35000"/>
                  </a:schemeClr>
                </a:solidFill>
              </a:rPr>
              <a:t>اجزاء</a:t>
            </a:r>
            <a:r>
              <a:rPr lang="ar-IQ" sz="2400" dirty="0" smtClean="0">
                <a:solidFill>
                  <a:schemeClr val="bg1">
                    <a:lumMod val="65000"/>
                    <a:lumOff val="35000"/>
                  </a:schemeClr>
                </a:solidFill>
              </a:rPr>
              <a:t> ثم يقوم بتدريس هذه </a:t>
            </a:r>
            <a:r>
              <a:rPr lang="ar-IQ" sz="2400" dirty="0" err="1" smtClean="0">
                <a:solidFill>
                  <a:schemeClr val="bg1">
                    <a:lumMod val="65000"/>
                    <a:lumOff val="35000"/>
                  </a:schemeClr>
                </a:solidFill>
              </a:rPr>
              <a:t>الاجزاء</a:t>
            </a:r>
            <a:r>
              <a:rPr lang="ar-IQ" sz="2400" dirty="0" smtClean="0">
                <a:solidFill>
                  <a:schemeClr val="bg1">
                    <a:lumMod val="65000"/>
                    <a:lumOff val="35000"/>
                  </a:schemeClr>
                </a:solidFill>
              </a:rPr>
              <a:t> قبل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تؤدي الحركة ككل وهذه الطريقة تعرف ببناء الحركة </a:t>
            </a:r>
            <a:r>
              <a:rPr lang="ar-IQ" sz="2400" dirty="0" err="1" smtClean="0">
                <a:solidFill>
                  <a:schemeClr val="bg1">
                    <a:lumMod val="65000"/>
                    <a:lumOff val="35000"/>
                  </a:schemeClr>
                </a:solidFill>
              </a:rPr>
              <a:t>او</a:t>
            </a:r>
            <a:r>
              <a:rPr lang="ar-IQ" sz="2400" dirty="0" smtClean="0">
                <a:solidFill>
                  <a:schemeClr val="bg1">
                    <a:lumMod val="65000"/>
                    <a:lumOff val="35000"/>
                  </a:schemeClr>
                </a:solidFill>
              </a:rPr>
              <a:t> التمرين, فمثلا في التمرين التالي : - </a:t>
            </a:r>
            <a:endParaRPr lang="en-US" sz="2400" dirty="0" smtClean="0">
              <a:solidFill>
                <a:schemeClr val="bg1">
                  <a:lumMod val="65000"/>
                  <a:lumOff val="35000"/>
                </a:schemeClr>
              </a:solidFill>
            </a:endParaRPr>
          </a:p>
          <a:p>
            <a:endParaRPr lang="ar-SA" sz="2400" dirty="0">
              <a:solidFill>
                <a:schemeClr val="bg1">
                  <a:lumMod val="65000"/>
                  <a:lumOff val="3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357166"/>
            <a:ext cx="8429684" cy="6858048"/>
          </a:xfrm>
          <a:prstGeom prst="rect">
            <a:avLst/>
          </a:prstGeom>
          <a:noFill/>
        </p:spPr>
        <p:txBody>
          <a:bodyPr wrap="square" rtlCol="1">
            <a:spAutoFit/>
          </a:bodyPr>
          <a:lstStyle/>
          <a:p>
            <a:r>
              <a:rPr lang="ar-IQ" sz="2800" dirty="0" smtClean="0">
                <a:solidFill>
                  <a:schemeClr val="bg1"/>
                </a:solidFill>
              </a:rPr>
              <a:t>(وقوف, فتحا, </a:t>
            </a:r>
            <a:r>
              <a:rPr lang="ar-IQ" sz="2800" dirty="0" err="1" smtClean="0">
                <a:solidFill>
                  <a:schemeClr val="bg1"/>
                </a:solidFill>
              </a:rPr>
              <a:t>تخصرا</a:t>
            </a:r>
            <a:r>
              <a:rPr lang="ar-IQ" sz="2800" dirty="0" smtClean="0">
                <a:solidFill>
                  <a:schemeClr val="bg1"/>
                </a:solidFill>
              </a:rPr>
              <a:t>) فتل الجذع للجانبين مع مد الذراعين جانبا </a:t>
            </a:r>
            <a:endParaRPr lang="en-US" sz="2800" dirty="0" smtClean="0">
              <a:solidFill>
                <a:schemeClr val="bg1"/>
              </a:solidFill>
            </a:endParaRPr>
          </a:p>
          <a:p>
            <a:r>
              <a:rPr lang="ar-IQ" sz="2800" b="1" i="1" u="sng" dirty="0" smtClean="0">
                <a:solidFill>
                  <a:schemeClr val="bg1"/>
                </a:solidFill>
              </a:rPr>
              <a:t>*خطوة رقم (1)</a:t>
            </a:r>
            <a:r>
              <a:rPr lang="ar-IQ" sz="2800" dirty="0" smtClean="0">
                <a:solidFill>
                  <a:schemeClr val="bg1"/>
                </a:solidFill>
              </a:rPr>
              <a:t> : تدريب الطالب على الوضع المشتق ( وقوف , فتحا, </a:t>
            </a:r>
            <a:r>
              <a:rPr lang="ar-IQ" sz="2800" dirty="0" err="1" smtClean="0">
                <a:solidFill>
                  <a:schemeClr val="bg1"/>
                </a:solidFill>
              </a:rPr>
              <a:t>تخصرا</a:t>
            </a:r>
            <a:r>
              <a:rPr lang="ar-IQ" sz="2800" dirty="0" smtClean="0">
                <a:solidFill>
                  <a:schemeClr val="bg1"/>
                </a:solidFill>
              </a:rPr>
              <a:t>) بقفزة الرجلين للخارج وضع </a:t>
            </a:r>
            <a:r>
              <a:rPr lang="ar-IQ" sz="2800" dirty="0" err="1" smtClean="0">
                <a:solidFill>
                  <a:schemeClr val="bg1"/>
                </a:solidFill>
              </a:rPr>
              <a:t>التخصر</a:t>
            </a:r>
            <a:r>
              <a:rPr lang="ar-IQ" sz="2800" dirty="0" smtClean="0">
                <a:solidFill>
                  <a:schemeClr val="bg1"/>
                </a:solidFill>
              </a:rPr>
              <a:t>.... خذ</a:t>
            </a:r>
            <a:endParaRPr lang="en-US" sz="2800" dirty="0" smtClean="0">
              <a:solidFill>
                <a:schemeClr val="bg1"/>
              </a:solidFill>
            </a:endParaRPr>
          </a:p>
          <a:p>
            <a:r>
              <a:rPr lang="ar-IQ" sz="2800" b="1" i="1" u="sng" dirty="0" smtClean="0">
                <a:solidFill>
                  <a:schemeClr val="bg1"/>
                </a:solidFill>
              </a:rPr>
              <a:t>*خطوة رقم (2)</a:t>
            </a:r>
            <a:r>
              <a:rPr lang="ar-IQ" sz="2800" dirty="0" smtClean="0">
                <a:solidFill>
                  <a:schemeClr val="bg1"/>
                </a:solidFill>
              </a:rPr>
              <a:t> :  تدريب الطالب على جزء من الحركة </a:t>
            </a:r>
            <a:r>
              <a:rPr lang="ar-IQ" sz="2800" dirty="0" err="1" smtClean="0">
                <a:solidFill>
                  <a:schemeClr val="bg1"/>
                </a:solidFill>
              </a:rPr>
              <a:t>الاصلية</a:t>
            </a:r>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 وقوف, فتحا, </a:t>
            </a:r>
            <a:r>
              <a:rPr lang="ar-IQ" sz="2800" dirty="0" err="1" smtClean="0">
                <a:solidFill>
                  <a:schemeClr val="bg1"/>
                </a:solidFill>
              </a:rPr>
              <a:t>تخصرا</a:t>
            </a:r>
            <a:r>
              <a:rPr lang="ar-IQ" sz="2800" dirty="0" smtClean="0">
                <a:solidFill>
                  <a:schemeClr val="bg1"/>
                </a:solidFill>
              </a:rPr>
              <a:t>) فتل الجذع يسارا مع مد الذراعين جانبا (1)</a:t>
            </a:r>
            <a:endParaRPr lang="en-US" sz="2800" dirty="0" smtClean="0">
              <a:solidFill>
                <a:schemeClr val="bg1"/>
              </a:solidFill>
            </a:endParaRPr>
          </a:p>
          <a:p>
            <a:r>
              <a:rPr lang="ar-IQ" sz="2800" b="1" i="1" u="sng" dirty="0" smtClean="0">
                <a:solidFill>
                  <a:schemeClr val="bg1"/>
                </a:solidFill>
              </a:rPr>
              <a:t>*خطوة رقم(3)</a:t>
            </a:r>
            <a:r>
              <a:rPr lang="ar-IQ" sz="2800" dirty="0" smtClean="0">
                <a:solidFill>
                  <a:schemeClr val="bg1"/>
                </a:solidFill>
              </a:rPr>
              <a:t> :  تدريب الطالب على الجزء المعاكس مع الحركة </a:t>
            </a:r>
            <a:r>
              <a:rPr lang="ar-IQ" sz="2800" dirty="0" err="1" smtClean="0">
                <a:solidFill>
                  <a:schemeClr val="bg1"/>
                </a:solidFill>
              </a:rPr>
              <a:t>الاصلية</a:t>
            </a:r>
            <a:r>
              <a:rPr lang="ar-IQ" sz="2800" dirty="0" smtClean="0">
                <a:solidFill>
                  <a:schemeClr val="bg1"/>
                </a:solidFill>
              </a:rPr>
              <a:t>  (وقوف, فتحا, </a:t>
            </a:r>
            <a:r>
              <a:rPr lang="ar-IQ" sz="2800" dirty="0" err="1" smtClean="0">
                <a:solidFill>
                  <a:schemeClr val="bg1"/>
                </a:solidFill>
              </a:rPr>
              <a:t>تخصرا</a:t>
            </a:r>
            <a:r>
              <a:rPr lang="ar-IQ" sz="2800" dirty="0" smtClean="0">
                <a:solidFill>
                  <a:schemeClr val="bg1"/>
                </a:solidFill>
              </a:rPr>
              <a:t>) فتل الجذع يمينا مع مد الذراعين جانبا (2)</a:t>
            </a:r>
            <a:endParaRPr lang="en-US" sz="2800" dirty="0" smtClean="0">
              <a:solidFill>
                <a:schemeClr val="bg1"/>
              </a:solidFill>
            </a:endParaRPr>
          </a:p>
          <a:p>
            <a:r>
              <a:rPr lang="ar-IQ" sz="2800" b="1" i="1" u="sng" dirty="0" smtClean="0">
                <a:solidFill>
                  <a:schemeClr val="bg1"/>
                </a:solidFill>
              </a:rPr>
              <a:t>*خطوة رقم (4)</a:t>
            </a:r>
            <a:r>
              <a:rPr lang="ar-IQ" sz="2800" dirty="0" smtClean="0">
                <a:solidFill>
                  <a:schemeClr val="bg1"/>
                </a:solidFill>
              </a:rPr>
              <a:t> :  تدريب الطالب على العودة </a:t>
            </a:r>
            <a:r>
              <a:rPr lang="ar-IQ" sz="2800" dirty="0" err="1" smtClean="0">
                <a:solidFill>
                  <a:schemeClr val="bg1"/>
                </a:solidFill>
              </a:rPr>
              <a:t>الى</a:t>
            </a:r>
            <a:r>
              <a:rPr lang="ar-IQ" sz="2800" dirty="0" smtClean="0">
                <a:solidFill>
                  <a:schemeClr val="bg1"/>
                </a:solidFill>
              </a:rPr>
              <a:t> الوضع النهائي فتل الجذع أماما مع اخذ وضع </a:t>
            </a:r>
            <a:r>
              <a:rPr lang="ar-IQ" sz="2800" dirty="0" err="1" smtClean="0">
                <a:solidFill>
                  <a:schemeClr val="bg1"/>
                </a:solidFill>
              </a:rPr>
              <a:t>التخصر</a:t>
            </a:r>
            <a:r>
              <a:rPr lang="ar-IQ" sz="2800" dirty="0" smtClean="0">
                <a:solidFill>
                  <a:schemeClr val="bg1"/>
                </a:solidFill>
              </a:rPr>
              <a:t>(3)</a:t>
            </a:r>
            <a:endParaRPr lang="en-US" sz="2800" dirty="0" smtClean="0">
              <a:solidFill>
                <a:schemeClr val="bg1"/>
              </a:solidFill>
            </a:endParaRPr>
          </a:p>
          <a:p>
            <a:r>
              <a:rPr lang="ar-IQ" sz="2800" dirty="0" smtClean="0">
                <a:solidFill>
                  <a:schemeClr val="bg1"/>
                </a:solidFill>
              </a:rPr>
              <a:t>كذلك يمكن تدريس التمرين </a:t>
            </a:r>
            <a:r>
              <a:rPr lang="ar-IQ" sz="2800" dirty="0" err="1" smtClean="0">
                <a:solidFill>
                  <a:schemeClr val="bg1"/>
                </a:solidFill>
              </a:rPr>
              <a:t>باربععدات</a:t>
            </a:r>
            <a:r>
              <a:rPr lang="ar-IQ" sz="2800" dirty="0" smtClean="0">
                <a:solidFill>
                  <a:schemeClr val="bg1"/>
                </a:solidFill>
              </a:rPr>
              <a:t> وذلك من خلال فتل الجذع لليسار مع رفع الذراعين جانبا يكون (عدة واحدة ) ثم فتل الجذع </a:t>
            </a:r>
            <a:r>
              <a:rPr lang="ar-IQ" sz="2800" dirty="0" err="1" smtClean="0">
                <a:solidFill>
                  <a:schemeClr val="bg1"/>
                </a:solidFill>
              </a:rPr>
              <a:t>اماما</a:t>
            </a:r>
            <a:r>
              <a:rPr lang="ar-IQ" sz="2800" dirty="0" smtClean="0">
                <a:solidFill>
                  <a:schemeClr val="bg1"/>
                </a:solidFill>
              </a:rPr>
              <a:t> واخذ وضع </a:t>
            </a:r>
            <a:r>
              <a:rPr lang="ar-IQ" sz="2800" dirty="0" err="1" smtClean="0">
                <a:solidFill>
                  <a:schemeClr val="bg1"/>
                </a:solidFill>
              </a:rPr>
              <a:t>التخصر</a:t>
            </a:r>
            <a:r>
              <a:rPr lang="ar-IQ" sz="2800" dirty="0" smtClean="0">
                <a:solidFill>
                  <a:schemeClr val="bg1"/>
                </a:solidFill>
              </a:rPr>
              <a:t> ( </a:t>
            </a:r>
            <a:r>
              <a:rPr lang="ar-IQ" sz="2800" dirty="0" err="1" smtClean="0">
                <a:solidFill>
                  <a:schemeClr val="bg1"/>
                </a:solidFill>
              </a:rPr>
              <a:t>عدتان</a:t>
            </a:r>
            <a:r>
              <a:rPr lang="ar-IQ" sz="2800" dirty="0" smtClean="0">
                <a:solidFill>
                  <a:schemeClr val="bg1"/>
                </a:solidFill>
              </a:rPr>
              <a:t>) ثم فتل الجذع لليمين ومد الذراعين جانبا (عدة 3) ثم فتل الجذع </a:t>
            </a:r>
            <a:r>
              <a:rPr lang="ar-IQ" sz="2800" dirty="0" err="1" smtClean="0">
                <a:solidFill>
                  <a:schemeClr val="bg1"/>
                </a:solidFill>
              </a:rPr>
              <a:t>اماما</a:t>
            </a:r>
            <a:r>
              <a:rPr lang="ar-IQ" sz="2800" dirty="0" smtClean="0">
                <a:solidFill>
                  <a:schemeClr val="bg1"/>
                </a:solidFill>
              </a:rPr>
              <a:t> واخذ وضع </a:t>
            </a:r>
            <a:r>
              <a:rPr lang="ar-IQ" sz="2800" dirty="0" err="1" smtClean="0">
                <a:solidFill>
                  <a:schemeClr val="bg1"/>
                </a:solidFill>
              </a:rPr>
              <a:t>التخصر</a:t>
            </a:r>
            <a:r>
              <a:rPr lang="ar-IQ" sz="2800" dirty="0" smtClean="0">
                <a:solidFill>
                  <a:schemeClr val="bg1"/>
                </a:solidFill>
              </a:rPr>
              <a:t> (4 </a:t>
            </a:r>
            <a:r>
              <a:rPr lang="ar-IQ" sz="2800" dirty="0" err="1" smtClean="0">
                <a:solidFill>
                  <a:schemeClr val="bg1"/>
                </a:solidFill>
              </a:rPr>
              <a:t>عدات</a:t>
            </a:r>
            <a:r>
              <a:rPr lang="ar-IQ" sz="2800" dirty="0" smtClean="0">
                <a:solidFill>
                  <a:schemeClr val="bg1"/>
                </a:solidFill>
              </a:rPr>
              <a:t>) وهو العودة </a:t>
            </a:r>
            <a:r>
              <a:rPr lang="ar-IQ" sz="2800" dirty="0" err="1" smtClean="0">
                <a:solidFill>
                  <a:schemeClr val="bg1"/>
                </a:solidFill>
              </a:rPr>
              <a:t>الى</a:t>
            </a:r>
            <a:r>
              <a:rPr lang="ar-IQ" sz="2800" dirty="0" smtClean="0">
                <a:solidFill>
                  <a:schemeClr val="bg1"/>
                </a:solidFill>
              </a:rPr>
              <a:t> الوضع الابتدائي.</a:t>
            </a:r>
            <a:endParaRPr lang="en-US" sz="2800" dirty="0" smtClean="0">
              <a:solidFill>
                <a:schemeClr val="bg1"/>
              </a:solidFill>
            </a:endParaRPr>
          </a:p>
          <a:p>
            <a:r>
              <a:rPr lang="ar-IQ" sz="2800" dirty="0" smtClean="0"/>
              <a:t> </a:t>
            </a:r>
            <a:endParaRPr lang="en-US" sz="2800"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358246" cy="6278642"/>
          </a:xfrm>
          <a:prstGeom prst="rect">
            <a:avLst/>
          </a:prstGeom>
          <a:noFill/>
        </p:spPr>
        <p:txBody>
          <a:bodyPr wrap="square" rtlCol="1">
            <a:spAutoFit/>
          </a:bodyPr>
          <a:lstStyle/>
          <a:p>
            <a:r>
              <a:rPr lang="ar-IQ" sz="2400" b="1" dirty="0" smtClean="0">
                <a:solidFill>
                  <a:schemeClr val="accent5">
                    <a:lumMod val="75000"/>
                  </a:schemeClr>
                </a:solidFill>
              </a:rPr>
              <a:t>ب- </a:t>
            </a:r>
            <a:r>
              <a:rPr lang="ar-IQ" sz="2400" b="1" dirty="0" err="1" smtClean="0">
                <a:solidFill>
                  <a:schemeClr val="accent5">
                    <a:lumMod val="75000"/>
                  </a:schemeClr>
                </a:solidFill>
              </a:rPr>
              <a:t>أستعمال</a:t>
            </a:r>
            <a:r>
              <a:rPr lang="ar-IQ" sz="2400" b="1" dirty="0" smtClean="0">
                <a:solidFill>
                  <a:schemeClr val="accent5">
                    <a:lumMod val="75000"/>
                  </a:schemeClr>
                </a:solidFill>
              </a:rPr>
              <a:t> وتنظيم الأدوات:</a:t>
            </a:r>
            <a:endParaRPr lang="en-US" sz="2400" dirty="0" smtClean="0">
              <a:solidFill>
                <a:schemeClr val="accent5">
                  <a:lumMod val="75000"/>
                </a:schemeClr>
              </a:solidFill>
            </a:endParaRPr>
          </a:p>
          <a:p>
            <a:r>
              <a:rPr lang="ar-IQ" sz="2400" dirty="0" smtClean="0">
                <a:solidFill>
                  <a:schemeClr val="accent5">
                    <a:lumMod val="75000"/>
                  </a:schemeClr>
                </a:solidFill>
              </a:rPr>
              <a:t>من الأساليب التي يستطيع مدرس التربية الرياضية أن </a:t>
            </a:r>
            <a:r>
              <a:rPr lang="ar-IQ" sz="2400" dirty="0" err="1" smtClean="0">
                <a:solidFill>
                  <a:schemeClr val="accent5">
                    <a:lumMod val="75000"/>
                  </a:schemeClr>
                </a:solidFill>
              </a:rPr>
              <a:t>يستعملهالتسهيل</a:t>
            </a:r>
            <a:r>
              <a:rPr lang="ar-IQ" sz="2400" dirty="0" smtClean="0">
                <a:solidFill>
                  <a:schemeClr val="accent5">
                    <a:lumMod val="75000"/>
                  </a:schemeClr>
                </a:solidFill>
              </a:rPr>
              <a:t> الأداء الصعب ، أن يقوم المدرس أولا بتدريس المهارات من الثبات وبدون استخدام للأدوات فيكون التركيز أكثر على حركات الجسم اللازمة ثم تدريجيا يمكن استخدام الأداة بعد التأكد من فهم الحركة, فمثلا في مهارة </a:t>
            </a:r>
            <a:r>
              <a:rPr lang="ar-IQ" sz="2400" dirty="0" err="1" smtClean="0">
                <a:solidFill>
                  <a:schemeClr val="accent5">
                    <a:lumMod val="75000"/>
                  </a:schemeClr>
                </a:solidFill>
              </a:rPr>
              <a:t>رميالرمح</a:t>
            </a:r>
            <a:r>
              <a:rPr lang="ar-IQ" sz="2400" dirty="0" smtClean="0">
                <a:solidFill>
                  <a:schemeClr val="accent5">
                    <a:lumMod val="75000"/>
                  </a:schemeClr>
                </a:solidFill>
              </a:rPr>
              <a:t> يمكن </a:t>
            </a:r>
            <a:r>
              <a:rPr lang="ar-IQ" sz="2400" dirty="0" err="1" smtClean="0">
                <a:solidFill>
                  <a:schemeClr val="accent5">
                    <a:lumMod val="75000"/>
                  </a:schemeClr>
                </a:solidFill>
              </a:rPr>
              <a:t>ان</a:t>
            </a:r>
            <a:r>
              <a:rPr lang="ar-IQ" sz="2400" dirty="0" smtClean="0">
                <a:solidFill>
                  <a:schemeClr val="accent5">
                    <a:lumMod val="75000"/>
                  </a:schemeClr>
                </a:solidFill>
              </a:rPr>
              <a:t> يتدرب الطالب على حركة الرمي بدون أداة </a:t>
            </a:r>
            <a:r>
              <a:rPr lang="ar-IQ" sz="2400" dirty="0" err="1" smtClean="0">
                <a:solidFill>
                  <a:schemeClr val="accent5">
                    <a:lumMod val="75000"/>
                  </a:schemeClr>
                </a:solidFill>
              </a:rPr>
              <a:t>الرمحأوبأستخدامأدوات</a:t>
            </a:r>
            <a:r>
              <a:rPr lang="ar-IQ" sz="2400" dirty="0" smtClean="0">
                <a:solidFill>
                  <a:schemeClr val="accent5">
                    <a:lumMod val="75000"/>
                  </a:schemeClr>
                </a:solidFill>
              </a:rPr>
              <a:t> اقل حجما واخف وزنا وذلك أن يعمل على خفض درجة صعوبة أداء رمي عصا خشبية إلى أن يتم تصحيح المسارات الحركية فيبدأ الطالب برمي الرمح .</a:t>
            </a:r>
            <a:endParaRPr lang="en-US" sz="2400" dirty="0" smtClean="0">
              <a:solidFill>
                <a:schemeClr val="accent5">
                  <a:lumMod val="75000"/>
                </a:schemeClr>
              </a:solidFill>
            </a:endParaRPr>
          </a:p>
          <a:p>
            <a:r>
              <a:rPr lang="ar-IQ" sz="2400" dirty="0" smtClean="0">
                <a:solidFill>
                  <a:schemeClr val="accent5">
                    <a:lumMod val="75000"/>
                  </a:schemeClr>
                </a:solidFill>
              </a:rPr>
              <a:t> </a:t>
            </a:r>
            <a:endParaRPr lang="en-US" sz="2400" dirty="0" smtClean="0">
              <a:solidFill>
                <a:schemeClr val="accent5">
                  <a:lumMod val="75000"/>
                </a:schemeClr>
              </a:solidFill>
            </a:endParaRPr>
          </a:p>
          <a:p>
            <a:r>
              <a:rPr lang="ar-IQ" sz="2400" b="1" dirty="0" smtClean="0">
                <a:solidFill>
                  <a:schemeClr val="accent5">
                    <a:lumMod val="75000"/>
                  </a:schemeClr>
                </a:solidFill>
              </a:rPr>
              <a:t>ت- زيادة مسافة </a:t>
            </a:r>
            <a:r>
              <a:rPr lang="ar-IQ" sz="2400" b="1" dirty="0" err="1" smtClean="0">
                <a:solidFill>
                  <a:schemeClr val="accent5">
                    <a:lumMod val="75000"/>
                  </a:schemeClr>
                </a:solidFill>
              </a:rPr>
              <a:t>وأتجاه</a:t>
            </a:r>
            <a:r>
              <a:rPr lang="ar-IQ" sz="2400" b="1" dirty="0" smtClean="0">
                <a:solidFill>
                  <a:schemeClr val="accent5">
                    <a:lumMod val="75000"/>
                  </a:schemeClr>
                </a:solidFill>
              </a:rPr>
              <a:t> </a:t>
            </a:r>
            <a:r>
              <a:rPr lang="ar-IQ" sz="2400" b="1" dirty="0" err="1" smtClean="0">
                <a:solidFill>
                  <a:schemeClr val="accent5">
                    <a:lumMod val="75000"/>
                  </a:schemeClr>
                </a:solidFill>
              </a:rPr>
              <a:t>الاداة</a:t>
            </a:r>
            <a:r>
              <a:rPr lang="ar-IQ" sz="2400" b="1" dirty="0" smtClean="0">
                <a:solidFill>
                  <a:schemeClr val="accent5">
                    <a:lumMod val="75000"/>
                  </a:schemeClr>
                </a:solidFill>
              </a:rPr>
              <a:t> :</a:t>
            </a:r>
            <a:endParaRPr lang="en-US" sz="2400" dirty="0" smtClean="0">
              <a:solidFill>
                <a:schemeClr val="accent5">
                  <a:lumMod val="75000"/>
                </a:schemeClr>
              </a:solidFill>
            </a:endParaRPr>
          </a:p>
          <a:p>
            <a:r>
              <a:rPr lang="ar-IQ" sz="2400" dirty="0" smtClean="0">
                <a:solidFill>
                  <a:schemeClr val="accent5">
                    <a:lumMod val="75000"/>
                  </a:schemeClr>
                </a:solidFill>
              </a:rPr>
              <a:t> </a:t>
            </a:r>
            <a:endParaRPr lang="en-US" sz="2400" dirty="0" smtClean="0">
              <a:solidFill>
                <a:schemeClr val="accent5">
                  <a:lumMod val="75000"/>
                </a:schemeClr>
              </a:solidFill>
            </a:endParaRPr>
          </a:p>
          <a:p>
            <a:r>
              <a:rPr lang="ar-IQ" sz="2400" dirty="0" smtClean="0">
                <a:solidFill>
                  <a:schemeClr val="accent5">
                    <a:lumMod val="75000"/>
                  </a:schemeClr>
                </a:solidFill>
              </a:rPr>
              <a:t>إن صعوبة الأداء تزداد بزيادة المسافة المطلوبة في الأداء تحديدها , وإذا قلت المسافة يكون ذلك عاملا مساعدا في تقليل الصعوبة فمثلا في مهارة ( المناولة الصدرية في كرة السلة ) يجب أن تكون المسافة بين الزميلين تسمح لكل منها بأداء التمرير بشكل جيد, ففي أول الأمر يمكن أن تكون المسافة (1م) ثم (2م) ثم (3م) ثم (4م) وهكذا كلما تزداد المسافة يعد تقدما في الأداء .</a:t>
            </a:r>
            <a:endParaRPr lang="en-US" sz="2400" dirty="0" smtClean="0">
              <a:solidFill>
                <a:schemeClr val="accent5">
                  <a:lumMod val="75000"/>
                </a:schemeClr>
              </a:solidFill>
            </a:endParaRP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أثير استخدام التمرينات على اليابسة في بعض المتغيرات الوظيفية والبيوكيميائية والبدنية وانجاز 50 متر سباحة حر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تأثير استخدام التمرينات على اليابسة في بعض المتغيرات الوظيفية والبيوكيميائية والبدنية وانجاز 50 متر سباحة حرة</Template>
  <TotalTime>405</TotalTime>
  <Words>755</Words>
  <Application>Microsoft Office PowerPoint</Application>
  <PresentationFormat>عرض على الشاشة (3:4)‏</PresentationFormat>
  <Paragraphs>80</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تأثير استخدام التمرينات على اليابسة في بعض المتغيرات الوظيفية والبيوكيميائية والبدنية وانجاز 50 متر سباحة حرة</vt:lpstr>
      <vt:lpstr>    محاضرات طرائق التدريس العملي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طرائق التدريس العملي</dc:title>
  <dc:creator>DR.Ahmed Saker 2o1O</dc:creator>
  <cp:lastModifiedBy>mustafa</cp:lastModifiedBy>
  <cp:revision>80</cp:revision>
  <dcterms:created xsi:type="dcterms:W3CDTF">2018-12-10T11:17:48Z</dcterms:created>
  <dcterms:modified xsi:type="dcterms:W3CDTF">2018-12-16T07:49:35Z</dcterms:modified>
</cp:coreProperties>
</file>